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22"/>
  </p:notesMasterIdLst>
  <p:sldIdLst>
    <p:sldId id="256" r:id="rId2"/>
    <p:sldId id="305" r:id="rId3"/>
    <p:sldId id="311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78" r:id="rId12"/>
    <p:sldId id="282" r:id="rId13"/>
    <p:sldId id="283" r:id="rId14"/>
    <p:sldId id="284" r:id="rId15"/>
    <p:sldId id="267" r:id="rId16"/>
    <p:sldId id="281" r:id="rId17"/>
    <p:sldId id="309" r:id="rId18"/>
    <p:sldId id="286" r:id="rId19"/>
    <p:sldId id="298" r:id="rId20"/>
    <p:sldId id="301" r:id="rId21"/>
  </p:sldIdLst>
  <p:sldSz cx="12192000" cy="6858000"/>
  <p:notesSz cx="7104063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3641335-874D-48DA-8ADA-A73ADAF7CFD1}" v="33" dt="2022-12-08T19:29:23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9" autoAdjust="0"/>
    <p:restoredTop sz="94660"/>
  </p:normalViewPr>
  <p:slideViewPr>
    <p:cSldViewPr snapToGrid="0">
      <p:cViewPr varScale="1">
        <p:scale>
          <a:sx n="67" d="100"/>
          <a:sy n="67" d="100"/>
        </p:scale>
        <p:origin x="45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Oude, Chiel de" userId="2e15de7e-5cf2-4445-b00e-151bd6838591" providerId="ADAL" clId="{73641335-874D-48DA-8ADA-A73ADAF7CFD1}"/>
    <pc:docChg chg="custSel modSld">
      <pc:chgData name="Oude, Chiel de" userId="2e15de7e-5cf2-4445-b00e-151bd6838591" providerId="ADAL" clId="{73641335-874D-48DA-8ADA-A73ADAF7CFD1}" dt="2022-12-08T19:29:23.959" v="34" actId="400"/>
      <pc:docMkLst>
        <pc:docMk/>
      </pc:docMkLst>
      <pc:sldChg chg="modSp mod">
        <pc:chgData name="Oude, Chiel de" userId="2e15de7e-5cf2-4445-b00e-151bd6838591" providerId="ADAL" clId="{73641335-874D-48DA-8ADA-A73ADAF7CFD1}" dt="2022-12-08T19:29:23.959" v="34" actId="400"/>
        <pc:sldMkLst>
          <pc:docMk/>
          <pc:sldMk cId="0" sldId="284"/>
        </pc:sldMkLst>
        <pc:spChg chg="mod">
          <ac:chgData name="Oude, Chiel de" userId="2e15de7e-5cf2-4445-b00e-151bd6838591" providerId="ADAL" clId="{73641335-874D-48DA-8ADA-A73ADAF7CFD1}" dt="2022-12-08T19:29:23.959" v="34" actId="400"/>
          <ac:spMkLst>
            <pc:docMk/>
            <pc:sldMk cId="0" sldId="284"/>
            <ac:spMk id="41987" creationId="{A06AEEAC-D17C-47D9-8E7E-44289807653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51EB2392-7E50-4E4E-AEE4-5BBA77852A24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5F5AE60E-371D-4D96-AFE8-BF450E70650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443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jdelijke aanduiding voor dia-afbeelding 1">
            <a:extLst>
              <a:ext uri="{FF2B5EF4-FFF2-40B4-BE49-F238E27FC236}">
                <a16:creationId xmlns:a16="http://schemas.microsoft.com/office/drawing/2014/main" id="{C39EF1C4-846C-42A6-A068-44542800BFA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5059" name="Tijdelijke aanduiding voor notities 2">
            <a:extLst>
              <a:ext uri="{FF2B5EF4-FFF2-40B4-BE49-F238E27FC236}">
                <a16:creationId xmlns:a16="http://schemas.microsoft.com/office/drawing/2014/main" id="{8149E063-608D-49BC-A8A4-7B2AA6F9051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45060" name="Tijdelijke aanduiding voor dianummer 3">
            <a:extLst>
              <a:ext uri="{FF2B5EF4-FFF2-40B4-BE49-F238E27FC236}">
                <a16:creationId xmlns:a16="http://schemas.microsoft.com/office/drawing/2014/main" id="{1F0C8ADD-7987-4F3A-AB4E-565409F03D5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7CE49ED-352F-4C09-955F-E9D23D6278EF}" type="slidenum">
              <a:rPr lang="nl-NL" altLang="nl-NL" smtClean="0"/>
              <a:pPr/>
              <a:t>18</a:t>
            </a:fld>
            <a:endParaRPr lang="nl-NL" alt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jdelijke aanduiding voor dia-afbeelding 1">
            <a:extLst>
              <a:ext uri="{FF2B5EF4-FFF2-40B4-BE49-F238E27FC236}">
                <a16:creationId xmlns:a16="http://schemas.microsoft.com/office/drawing/2014/main" id="{100DBD2A-488E-4CB2-907A-7C720B6E25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Tijdelijke aanduiding voor notities 2">
            <a:extLst>
              <a:ext uri="{FF2B5EF4-FFF2-40B4-BE49-F238E27FC236}">
                <a16:creationId xmlns:a16="http://schemas.microsoft.com/office/drawing/2014/main" id="{72EE9356-AF4F-4721-A69B-6BB0CCB6E83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/>
          </a:p>
        </p:txBody>
      </p:sp>
      <p:sp>
        <p:nvSpPr>
          <p:cNvPr id="52228" name="Tijdelijke aanduiding voor dianummer 3">
            <a:extLst>
              <a:ext uri="{FF2B5EF4-FFF2-40B4-BE49-F238E27FC236}">
                <a16:creationId xmlns:a16="http://schemas.microsoft.com/office/drawing/2014/main" id="{87865FAD-729A-4CD1-B16F-AFA55FE8478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70216" indent="-296237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84948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58927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132907" indent="-23699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606886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080865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55484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028824" indent="-23699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9D7D2C7-4C94-4780-8BCA-B6CF27A28A75}" type="slidenum">
              <a:rPr lang="nl-NL" altLang="nl-NL" smtClean="0"/>
              <a:pPr/>
              <a:t>20</a:t>
            </a:fld>
            <a:endParaRPr lang="nl-NL" alt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590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5308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12064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28151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261648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95743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83003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327459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44379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61814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80713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3742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5779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5945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5771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16216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BC7A28-FCAA-4B28-B9CB-8A085AB909C9}" type="datetimeFigureOut">
              <a:rPr lang="nl-NL" smtClean="0"/>
              <a:t>8-12-2022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8B87ECB-CB13-427E-A921-484CED27319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7459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349EB9-8FF1-4954-B6CC-BBD8B8FA00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88330" y="709143"/>
            <a:ext cx="6058855" cy="1646302"/>
          </a:xfrm>
        </p:spPr>
        <p:txBody>
          <a:bodyPr/>
          <a:lstStyle/>
          <a:p>
            <a:r>
              <a:rPr lang="nl-NL" dirty="0"/>
              <a:t>Voorlichtingsavond</a:t>
            </a:r>
            <a:br>
              <a:rPr lang="nl-NL" dirty="0"/>
            </a:br>
            <a:r>
              <a:rPr lang="nl-NL" sz="4800" dirty="0"/>
              <a:t>Mavo 4 – Havo 4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7347EFCD-B854-4780-8A07-F8C3920A63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80249" y="4982114"/>
            <a:ext cx="7766936" cy="1558506"/>
          </a:xfrm>
        </p:spPr>
        <p:txBody>
          <a:bodyPr>
            <a:normAutofit/>
          </a:bodyPr>
          <a:lstStyle/>
          <a:p>
            <a:endParaRPr lang="nl-NL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Chiel de Oude</a:t>
            </a:r>
          </a:p>
          <a:p>
            <a:r>
              <a:rPr lang="nl-NL" dirty="0">
                <a:solidFill>
                  <a:schemeClr val="tx1">
                    <a:lumMod val="75000"/>
                    <a:lumOff val="25000"/>
                  </a:schemeClr>
                </a:solidFill>
              </a:rPr>
              <a:t>8 december 2022</a:t>
            </a:r>
          </a:p>
        </p:txBody>
      </p:sp>
      <p:pic>
        <p:nvPicPr>
          <p:cNvPr id="5" name="Tijdelijke aanduiding voor inhoud 3">
            <a:extLst>
              <a:ext uri="{FF2B5EF4-FFF2-40B4-BE49-F238E27FC236}">
                <a16:creationId xmlns:a16="http://schemas.microsoft.com/office/drawing/2014/main" id="{EEF7B5CB-9FE4-3AEC-CE62-390C6AA2D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222" y="2355445"/>
            <a:ext cx="5278778" cy="364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1636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08DE5C-5FDF-4A02-A258-3D5970654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Vrij vak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C5086AA-F5DA-4F19-9C84-3782F3A4DC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518249"/>
            <a:ext cx="9781117" cy="520460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CM</a:t>
            </a:r>
            <a:r>
              <a:rPr lang="nl-NL" sz="2400" dirty="0"/>
              <a:t>: 	</a:t>
            </a:r>
            <a:r>
              <a:rPr lang="nl-NL" sz="2400" dirty="0" err="1"/>
              <a:t>ak</a:t>
            </a:r>
            <a:r>
              <a:rPr lang="nl-NL" sz="2400" dirty="0"/>
              <a:t>, </a:t>
            </a:r>
            <a:r>
              <a:rPr lang="nl-NL" sz="2400" dirty="0" err="1"/>
              <a:t>beco</a:t>
            </a:r>
            <a:r>
              <a:rPr lang="nl-NL" sz="2400" dirty="0"/>
              <a:t>, </a:t>
            </a:r>
            <a:r>
              <a:rPr lang="nl-NL" sz="2400" dirty="0" err="1"/>
              <a:t>biol</a:t>
            </a:r>
            <a:r>
              <a:rPr lang="nl-NL" sz="2400" dirty="0"/>
              <a:t>, </a:t>
            </a:r>
            <a:r>
              <a:rPr lang="nl-NL" sz="2400" b="1" dirty="0" err="1">
                <a:solidFill>
                  <a:schemeClr val="tx1"/>
                </a:solidFill>
              </a:rPr>
              <a:t>bsm</a:t>
            </a:r>
            <a:r>
              <a:rPr lang="nl-NL" sz="2400" dirty="0"/>
              <a:t>, </a:t>
            </a:r>
            <a:r>
              <a:rPr lang="nl-NL" sz="2400" dirty="0" err="1"/>
              <a:t>Dutl</a:t>
            </a:r>
            <a:r>
              <a:rPr lang="nl-NL" sz="2400" dirty="0"/>
              <a:t>, </a:t>
            </a:r>
            <a:r>
              <a:rPr lang="nl-NL" sz="2400" dirty="0" err="1"/>
              <a:t>econ</a:t>
            </a:r>
            <a:r>
              <a:rPr lang="nl-NL" sz="2400" dirty="0"/>
              <a:t>, </a:t>
            </a:r>
            <a:r>
              <a:rPr lang="nl-NL" sz="2400" dirty="0" err="1"/>
              <a:t>Fatl</a:t>
            </a:r>
            <a:r>
              <a:rPr lang="nl-NL" sz="2400" dirty="0"/>
              <a:t>, in, </a:t>
            </a:r>
            <a:r>
              <a:rPr lang="nl-NL" sz="2400" dirty="0" err="1"/>
              <a:t>maw</a:t>
            </a:r>
            <a:r>
              <a:rPr lang="nl-NL" sz="2400" dirty="0"/>
              <a:t>, </a:t>
            </a:r>
            <a:r>
              <a:rPr lang="nl-NL" sz="2400" dirty="0" err="1"/>
              <a:t>wisA</a:t>
            </a:r>
            <a:r>
              <a:rPr lang="nl-NL" sz="2400" dirty="0"/>
              <a:t>*, </a:t>
            </a:r>
            <a:r>
              <a:rPr lang="nl-NL" sz="2400" dirty="0" err="1"/>
              <a:t>wisB</a:t>
            </a:r>
            <a:r>
              <a:rPr lang="nl-NL" sz="2400" dirty="0"/>
              <a:t>*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i="1" dirty="0">
                <a:solidFill>
                  <a:srgbClr val="FF0000"/>
                </a:solidFill>
              </a:rPr>
              <a:t>Geen na, </a:t>
            </a:r>
            <a:r>
              <a:rPr lang="nl-NL" sz="2400" i="1" dirty="0" err="1">
                <a:solidFill>
                  <a:srgbClr val="FF0000"/>
                </a:solidFill>
              </a:rPr>
              <a:t>sk</a:t>
            </a:r>
            <a:r>
              <a:rPr lang="nl-NL" sz="2400" i="1" dirty="0">
                <a:solidFill>
                  <a:srgbClr val="FF0000"/>
                </a:solidFill>
              </a:rPr>
              <a:t>, </a:t>
            </a:r>
            <a:r>
              <a:rPr lang="nl-NL" sz="2400" i="1" dirty="0" err="1">
                <a:solidFill>
                  <a:srgbClr val="FF0000"/>
                </a:solidFill>
              </a:rPr>
              <a:t>wisD</a:t>
            </a:r>
            <a:r>
              <a:rPr lang="nl-NL" sz="2400" i="1" dirty="0">
                <a:solidFill>
                  <a:srgbClr val="FF0000"/>
                </a:solidFill>
              </a:rPr>
              <a:t> (</a:t>
            </a:r>
            <a:r>
              <a:rPr lang="nl-NL" sz="2400" i="1" dirty="0" err="1">
                <a:solidFill>
                  <a:srgbClr val="FF0000"/>
                </a:solidFill>
              </a:rPr>
              <a:t>hndv</a:t>
            </a:r>
            <a:r>
              <a:rPr lang="nl-NL" sz="2400" i="1" dirty="0">
                <a:solidFill>
                  <a:srgbClr val="FF0000"/>
                </a:solidFill>
              </a:rPr>
              <a:t>, mu, te)</a:t>
            </a: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EM</a:t>
            </a:r>
            <a:r>
              <a:rPr lang="nl-NL" sz="2400" dirty="0"/>
              <a:t>: 	</a:t>
            </a:r>
            <a:r>
              <a:rPr lang="nl-NL" sz="2400" dirty="0" err="1"/>
              <a:t>ak</a:t>
            </a:r>
            <a:r>
              <a:rPr lang="nl-NL" sz="2400" dirty="0"/>
              <a:t>, </a:t>
            </a:r>
            <a:r>
              <a:rPr lang="nl-NL" sz="2400" dirty="0" err="1"/>
              <a:t>beco</a:t>
            </a:r>
            <a:r>
              <a:rPr lang="nl-NL" sz="2400" dirty="0"/>
              <a:t>, </a:t>
            </a:r>
            <a:r>
              <a:rPr lang="nl-NL" sz="2400" dirty="0" err="1"/>
              <a:t>biol</a:t>
            </a:r>
            <a:r>
              <a:rPr lang="nl-NL" sz="2400" dirty="0"/>
              <a:t>, </a:t>
            </a:r>
            <a:r>
              <a:rPr lang="nl-NL" sz="2400" b="1" dirty="0" err="1">
                <a:solidFill>
                  <a:schemeClr val="tx1"/>
                </a:solidFill>
              </a:rPr>
              <a:t>bsm</a:t>
            </a:r>
            <a:r>
              <a:rPr lang="nl-NL" sz="2400" dirty="0"/>
              <a:t>, </a:t>
            </a:r>
            <a:r>
              <a:rPr lang="nl-NL" sz="2400" dirty="0" err="1"/>
              <a:t>Dutl</a:t>
            </a:r>
            <a:r>
              <a:rPr lang="nl-NL" sz="2400" dirty="0"/>
              <a:t>, </a:t>
            </a:r>
            <a:r>
              <a:rPr lang="nl-NL" sz="2400" dirty="0" err="1"/>
              <a:t>Fatl</a:t>
            </a:r>
            <a:r>
              <a:rPr lang="nl-NL" sz="2400" dirty="0"/>
              <a:t>, </a:t>
            </a:r>
            <a:r>
              <a:rPr lang="nl-NL" sz="2400" dirty="0" err="1"/>
              <a:t>hndv</a:t>
            </a:r>
            <a:r>
              <a:rPr lang="nl-NL" sz="2400" dirty="0"/>
              <a:t>, in, </a:t>
            </a:r>
            <a:r>
              <a:rPr lang="nl-NL" sz="2400" dirty="0" err="1"/>
              <a:t>maw</a:t>
            </a:r>
            <a:r>
              <a:rPr lang="nl-NL" sz="2400" dirty="0"/>
              <a:t>, mu, nat, te, </a:t>
            </a:r>
            <a:r>
              <a:rPr lang="nl-NL" sz="2400" dirty="0" err="1"/>
              <a:t>wisD</a:t>
            </a:r>
            <a:r>
              <a:rPr lang="nl-NL" sz="2400" dirty="0"/>
              <a:t>**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i="1" dirty="0">
                <a:solidFill>
                  <a:srgbClr val="FF0000"/>
                </a:solidFill>
              </a:rPr>
              <a:t>Geen </a:t>
            </a:r>
            <a:r>
              <a:rPr lang="nl-NL" sz="2400" i="1" dirty="0" err="1">
                <a:solidFill>
                  <a:srgbClr val="FF0000"/>
                </a:solidFill>
              </a:rPr>
              <a:t>sk</a:t>
            </a: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NG</a:t>
            </a:r>
            <a:r>
              <a:rPr lang="nl-NL" sz="2400" dirty="0"/>
              <a:t>: 	</a:t>
            </a:r>
            <a:r>
              <a:rPr lang="nl-NL" sz="2400" dirty="0" err="1"/>
              <a:t>ak</a:t>
            </a:r>
            <a:r>
              <a:rPr lang="nl-NL" sz="2400" dirty="0"/>
              <a:t>, </a:t>
            </a:r>
            <a:r>
              <a:rPr lang="nl-NL" sz="2400" dirty="0" err="1"/>
              <a:t>beco</a:t>
            </a:r>
            <a:r>
              <a:rPr lang="nl-NL" sz="2400" dirty="0"/>
              <a:t>, </a:t>
            </a:r>
            <a:r>
              <a:rPr lang="nl-NL" sz="2400" b="1" dirty="0" err="1">
                <a:solidFill>
                  <a:schemeClr val="tx1"/>
                </a:solidFill>
              </a:rPr>
              <a:t>bsm</a:t>
            </a:r>
            <a:r>
              <a:rPr lang="nl-NL" sz="2400" dirty="0"/>
              <a:t>, </a:t>
            </a:r>
            <a:r>
              <a:rPr lang="nl-NL" sz="2400" dirty="0" err="1"/>
              <a:t>Dutl</a:t>
            </a:r>
            <a:r>
              <a:rPr lang="nl-NL" sz="2400" dirty="0"/>
              <a:t>, </a:t>
            </a:r>
            <a:r>
              <a:rPr lang="nl-NL" sz="2400" dirty="0" err="1"/>
              <a:t>econ</a:t>
            </a:r>
            <a:r>
              <a:rPr lang="nl-NL" sz="2400" dirty="0"/>
              <a:t> </a:t>
            </a:r>
            <a:r>
              <a:rPr lang="nl-NL" sz="2400" dirty="0" err="1"/>
              <a:t>Fatl</a:t>
            </a:r>
            <a:r>
              <a:rPr lang="nl-NL" sz="2400" dirty="0"/>
              <a:t>, ges, </a:t>
            </a:r>
            <a:r>
              <a:rPr lang="nl-NL" sz="2400" dirty="0" err="1"/>
              <a:t>hndv</a:t>
            </a:r>
            <a:r>
              <a:rPr lang="nl-NL" sz="2400" dirty="0"/>
              <a:t>, in, mu, nat, te, </a:t>
            </a:r>
            <a:r>
              <a:rPr lang="nl-NL" sz="2400" dirty="0" err="1"/>
              <a:t>wisD</a:t>
            </a:r>
            <a:r>
              <a:rPr lang="nl-NL" sz="2400" dirty="0"/>
              <a:t>**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i="1" dirty="0">
                <a:solidFill>
                  <a:srgbClr val="FF0000"/>
                </a:solidFill>
              </a:rPr>
              <a:t>Geen </a:t>
            </a:r>
            <a:r>
              <a:rPr lang="nl-NL" sz="2400" i="1" dirty="0" err="1">
                <a:solidFill>
                  <a:srgbClr val="FF0000"/>
                </a:solidFill>
              </a:rPr>
              <a:t>maw</a:t>
            </a:r>
            <a:endParaRPr lang="nl-NL" sz="2400" i="1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NT</a:t>
            </a:r>
            <a:r>
              <a:rPr lang="nl-NL" sz="2400" dirty="0"/>
              <a:t>: 	</a:t>
            </a:r>
            <a:r>
              <a:rPr lang="nl-NL" sz="2400" dirty="0" err="1"/>
              <a:t>ak</a:t>
            </a:r>
            <a:r>
              <a:rPr lang="nl-NL" sz="2400" dirty="0"/>
              <a:t>, </a:t>
            </a:r>
            <a:r>
              <a:rPr lang="nl-NL" sz="2400" dirty="0" err="1"/>
              <a:t>beco</a:t>
            </a:r>
            <a:r>
              <a:rPr lang="nl-NL" sz="2400" dirty="0"/>
              <a:t>, </a:t>
            </a:r>
            <a:r>
              <a:rPr lang="nl-NL" sz="2400" dirty="0" err="1"/>
              <a:t>biol</a:t>
            </a:r>
            <a:r>
              <a:rPr lang="nl-NL" sz="2400" dirty="0"/>
              <a:t>, </a:t>
            </a:r>
            <a:r>
              <a:rPr lang="nl-NL" sz="2400" b="1" dirty="0" err="1">
                <a:solidFill>
                  <a:schemeClr val="tx1"/>
                </a:solidFill>
              </a:rPr>
              <a:t>bsm</a:t>
            </a:r>
            <a:r>
              <a:rPr lang="nl-NL" sz="2400" dirty="0"/>
              <a:t>, </a:t>
            </a:r>
            <a:r>
              <a:rPr lang="nl-NL" sz="2400" dirty="0" err="1"/>
              <a:t>Dutl</a:t>
            </a:r>
            <a:r>
              <a:rPr lang="nl-NL" sz="2400" dirty="0"/>
              <a:t>, </a:t>
            </a:r>
            <a:r>
              <a:rPr lang="nl-NL" sz="2400" dirty="0" err="1"/>
              <a:t>econ</a:t>
            </a:r>
            <a:r>
              <a:rPr lang="nl-NL" sz="2400" dirty="0"/>
              <a:t>, </a:t>
            </a:r>
            <a:r>
              <a:rPr lang="nl-NL" sz="2400" dirty="0" err="1"/>
              <a:t>Fatl</a:t>
            </a:r>
            <a:r>
              <a:rPr lang="nl-NL" sz="2400" dirty="0"/>
              <a:t>, ges, </a:t>
            </a:r>
            <a:r>
              <a:rPr lang="nl-NL" sz="2400" dirty="0" err="1"/>
              <a:t>hndv</a:t>
            </a:r>
            <a:r>
              <a:rPr lang="nl-NL" sz="2400" dirty="0"/>
              <a:t>, in, mu, te, </a:t>
            </a:r>
            <a:r>
              <a:rPr lang="nl-NL" sz="2400" dirty="0" err="1"/>
              <a:t>wisD</a:t>
            </a:r>
            <a:r>
              <a:rPr lang="nl-NL" sz="2400" dirty="0"/>
              <a:t>**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i="1" dirty="0">
                <a:solidFill>
                  <a:srgbClr val="FF0000"/>
                </a:solidFill>
              </a:rPr>
              <a:t>Geen </a:t>
            </a:r>
            <a:r>
              <a:rPr lang="nl-NL" sz="2400" i="1" dirty="0" err="1">
                <a:solidFill>
                  <a:srgbClr val="FF0000"/>
                </a:solidFill>
              </a:rPr>
              <a:t>maw</a:t>
            </a:r>
            <a:br>
              <a:rPr lang="nl-NL" sz="2400" i="1" dirty="0">
                <a:solidFill>
                  <a:srgbClr val="FF0000"/>
                </a:solidFill>
              </a:rPr>
            </a:br>
            <a:endParaRPr lang="nl-NL" sz="2400" dirty="0"/>
          </a:p>
          <a:p>
            <a:pPr marL="0" indent="0">
              <a:buNone/>
            </a:pPr>
            <a:r>
              <a:rPr lang="nl-NL" sz="2400" b="1" dirty="0">
                <a:solidFill>
                  <a:srgbClr val="FF0000"/>
                </a:solidFill>
              </a:rPr>
              <a:t>Extra vrij vak</a:t>
            </a:r>
            <a:r>
              <a:rPr lang="nl-NL" sz="2400" dirty="0"/>
              <a:t>: 7,0 gemiddeld 				(eindcijfers TL4) </a:t>
            </a:r>
            <a:br>
              <a:rPr lang="nl-NL" sz="2400" dirty="0"/>
            </a:br>
            <a:r>
              <a:rPr lang="nl-NL" sz="2400" dirty="0"/>
              <a:t>Keuze uit: du, fa, </a:t>
            </a:r>
            <a:r>
              <a:rPr lang="nl-NL" sz="2400" dirty="0" err="1"/>
              <a:t>ak</a:t>
            </a:r>
            <a:r>
              <a:rPr lang="nl-NL" sz="2400" dirty="0"/>
              <a:t>, </a:t>
            </a:r>
            <a:r>
              <a:rPr lang="nl-NL" sz="2400" dirty="0" err="1"/>
              <a:t>ec</a:t>
            </a:r>
            <a:r>
              <a:rPr lang="nl-NL" sz="2400" dirty="0"/>
              <a:t>, </a:t>
            </a:r>
            <a:r>
              <a:rPr lang="nl-NL" sz="2400" dirty="0" err="1"/>
              <a:t>maw</a:t>
            </a:r>
            <a:r>
              <a:rPr lang="nl-NL" sz="2400" dirty="0"/>
              <a:t>, </a:t>
            </a:r>
            <a:r>
              <a:rPr lang="nl-NL" sz="2400" dirty="0" err="1"/>
              <a:t>wisD</a:t>
            </a:r>
            <a:r>
              <a:rPr lang="nl-NL" sz="2400" dirty="0"/>
              <a:t>			(maar 1 lesuur per week)</a:t>
            </a:r>
          </a:p>
          <a:p>
            <a:pPr marL="0" indent="0">
              <a:buNone/>
            </a:pPr>
            <a:r>
              <a:rPr lang="nl-NL" sz="2200" i="1" dirty="0"/>
              <a:t>* Een CM-leerling zonder wiskunde volgt verplicht module rekenen</a:t>
            </a:r>
            <a:br>
              <a:rPr lang="nl-NL" sz="2200" i="1" dirty="0"/>
            </a:br>
            <a:r>
              <a:rPr lang="nl-NL" sz="2200" i="1" dirty="0"/>
              <a:t>** Wiskunde D alleen i.c.m. Wiskunde B</a:t>
            </a:r>
          </a:p>
          <a:p>
            <a:pPr marL="0" indent="0">
              <a:buNone/>
            </a:pP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135658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>
            <a:extLst>
              <a:ext uri="{FF2B5EF4-FFF2-40B4-BE49-F238E27FC236}">
                <a16:creationId xmlns:a16="http://schemas.microsoft.com/office/drawing/2014/main" id="{A1F0E878-4D1F-46A9-9AC2-1AADDC3F7B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23875" y="609600"/>
            <a:ext cx="8896350" cy="1320800"/>
          </a:xfrm>
        </p:spPr>
        <p:txBody>
          <a:bodyPr>
            <a:normAutofit/>
          </a:bodyPr>
          <a:lstStyle/>
          <a:p>
            <a:pPr eaLnBrk="1" hangingPunct="1"/>
            <a:r>
              <a:rPr lang="nl-NL" altLang="nl-NL" dirty="0"/>
              <a:t>Vakken waarmee je kunt starten in havo 4</a:t>
            </a:r>
          </a:p>
        </p:txBody>
      </p:sp>
      <p:sp>
        <p:nvSpPr>
          <p:cNvPr id="35843" name="Rectangle 5">
            <a:extLst>
              <a:ext uri="{FF2B5EF4-FFF2-40B4-BE49-F238E27FC236}">
                <a16:creationId xmlns:a16="http://schemas.microsoft.com/office/drawing/2014/main" id="{E2A8E730-9718-4FE1-A17A-9554FC3F0A43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523876" y="2160589"/>
            <a:ext cx="4337494" cy="4383086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Geschiedenis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Aardrijkskunde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Economie 	</a:t>
            </a:r>
            <a:r>
              <a:rPr lang="nl-NL" altLang="nl-NL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(risico zonder </a:t>
            </a:r>
            <a:r>
              <a:rPr lang="nl-NL" altLang="nl-NL" dirty="0" err="1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wi</a:t>
            </a:r>
            <a:r>
              <a:rPr lang="nl-NL" altLang="nl-NL" dirty="0">
                <a:solidFill>
                  <a:schemeClr val="bg2">
                    <a:lumMod val="50000"/>
                  </a:schemeClr>
                </a:solidFill>
                <a:latin typeface="Verdana" panose="020B0604030504040204" pitchFamily="34" charset="0"/>
              </a:rPr>
              <a:t>) </a:t>
            </a:r>
            <a:endParaRPr lang="nl-NL" altLang="nl-NL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Biologie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Informatica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Bedrijfseconomie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Maatschappijwetenschappen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Bewegen, Sport en Maatschappij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Tekenen, Handvaardigheid, Muziek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nl-NL" b="1" dirty="0">
              <a:solidFill>
                <a:schemeClr val="tx1"/>
              </a:solidFill>
              <a:latin typeface="Verdana" panose="020B0604030504040204" pitchFamily="34" charset="0"/>
            </a:endParaRPr>
          </a:p>
        </p:txBody>
      </p:sp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31A2C1AF-28C5-62B2-96F6-ECC62C509D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337493" cy="3880773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Geen eindexamen gedaan op JB in:</a:t>
            </a:r>
            <a:endParaRPr lang="nl-NL" altLang="nl-NL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Frans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Duits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Wiskunde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Natuurkunde (</a:t>
            </a:r>
            <a:r>
              <a:rPr lang="nl-NL" altLang="nl-NL" dirty="0" err="1">
                <a:solidFill>
                  <a:srgbClr val="FF0000"/>
                </a:solidFill>
                <a:latin typeface="Verdana" panose="020B0604030504040204" pitchFamily="34" charset="0"/>
              </a:rPr>
              <a:t>nask</a:t>
            </a: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 1)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q"/>
            </a:pP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Scheikunde (</a:t>
            </a:r>
            <a:r>
              <a:rPr lang="nl-NL" altLang="nl-NL" dirty="0" err="1">
                <a:solidFill>
                  <a:srgbClr val="FF0000"/>
                </a:solidFill>
                <a:latin typeface="Verdana" panose="020B0604030504040204" pitchFamily="34" charset="0"/>
              </a:rPr>
              <a:t>nask</a:t>
            </a:r>
            <a:r>
              <a:rPr lang="nl-NL" altLang="nl-NL" dirty="0">
                <a:solidFill>
                  <a:srgbClr val="FF0000"/>
                </a:solidFill>
                <a:latin typeface="Verdana" panose="020B0604030504040204" pitchFamily="34" charset="0"/>
              </a:rPr>
              <a:t> 2)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nl-NL" dirty="0">
              <a:solidFill>
                <a:srgbClr val="FF0000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dan kun je met deze vakken </a:t>
            </a:r>
            <a:r>
              <a:rPr lang="nl-NL" altLang="nl-NL" i="1" dirty="0">
                <a:solidFill>
                  <a:schemeClr val="tx1"/>
                </a:solidFill>
                <a:latin typeface="Verdana" panose="020B0604030504040204" pitchFamily="34" charset="0"/>
              </a:rPr>
              <a:t>niet</a:t>
            </a:r>
            <a:r>
              <a:rPr lang="nl-NL" altLang="nl-NL" dirty="0">
                <a:solidFill>
                  <a:schemeClr val="tx1"/>
                </a:solidFill>
                <a:latin typeface="Verdana" panose="020B0604030504040204" pitchFamily="34" charset="0"/>
              </a:rPr>
              <a:t> starten op het HF</a:t>
            </a:r>
          </a:p>
          <a:p>
            <a:pPr marL="0" indent="0">
              <a:buNone/>
            </a:pPr>
            <a:endParaRPr lang="nl-N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84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84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0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uiExpand="1" build="p"/>
      <p:bldP spid="2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1">
            <a:extLst>
              <a:ext uri="{FF2B5EF4-FFF2-40B4-BE49-F238E27FC236}">
                <a16:creationId xmlns:a16="http://schemas.microsoft.com/office/drawing/2014/main" id="{A4C6CC16-590C-4EB3-A6C7-122FA3FC90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Vakkenpakket</a:t>
            </a:r>
          </a:p>
        </p:txBody>
      </p:sp>
      <p:sp>
        <p:nvSpPr>
          <p:cNvPr id="39939" name="Rectangle 12">
            <a:extLst>
              <a:ext uri="{FF2B5EF4-FFF2-40B4-BE49-F238E27FC236}">
                <a16:creationId xmlns:a16="http://schemas.microsoft.com/office/drawing/2014/main" id="{979884B4-9C43-4C60-9BB6-E39EF1453F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981200" y="2139951"/>
            <a:ext cx="8229600" cy="4525963"/>
          </a:xfrm>
        </p:spPr>
        <p:txBody>
          <a:bodyPr/>
          <a:lstStyle/>
          <a:p>
            <a:pPr eaLnBrk="1" hangingPunct="1"/>
            <a:r>
              <a:rPr lang="nl-NL" altLang="nl-NL" sz="2400" b="1" i="1" dirty="0">
                <a:solidFill>
                  <a:schemeClr val="tx1"/>
                </a:solidFill>
                <a:latin typeface="+mj-lt"/>
              </a:rPr>
              <a:t>Geen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wiskunde in vmbo-pakket:</a:t>
            </a:r>
            <a:br>
              <a:rPr lang="nl-NL" altLang="nl-NL" sz="2400" dirty="0">
                <a:solidFill>
                  <a:schemeClr val="tx1"/>
                </a:solidFill>
                <a:latin typeface="+mj-lt"/>
              </a:rPr>
            </a:br>
            <a:endParaRPr lang="nl-NL" altLang="nl-NL" sz="10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	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Alleen</a:t>
            </a: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 CM mogelijk + beperking HBO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>
              <a:solidFill>
                <a:schemeClr val="tx1"/>
              </a:solidFill>
              <a:latin typeface="+mj-lt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nl-NL" altLang="nl-NL" sz="2400" dirty="0">
              <a:solidFill>
                <a:schemeClr val="tx1"/>
              </a:solidFill>
              <a:latin typeface="+mj-lt"/>
            </a:endParaRPr>
          </a:p>
          <a:p>
            <a:pPr eaLnBrk="1" hangingPunct="1"/>
            <a:r>
              <a:rPr lang="nl-NL" altLang="nl-NL" sz="2400" b="1" i="1" dirty="0">
                <a:solidFill>
                  <a:schemeClr val="tx1"/>
                </a:solidFill>
                <a:latin typeface="+mj-lt"/>
              </a:rPr>
              <a:t>Geen</a:t>
            </a: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 taal in vmbo-pakket:</a:t>
            </a:r>
          </a:p>
          <a:p>
            <a:pPr eaLnBrk="1" hangingPunct="1">
              <a:buFont typeface="Wingdings" panose="05000000000000000000" pitchFamily="2" charset="2"/>
              <a:buNone/>
            </a:pPr>
            <a:br>
              <a:rPr lang="nl-NL" altLang="nl-NL" sz="1000" dirty="0">
                <a:solidFill>
                  <a:schemeClr val="tx1"/>
                </a:solidFill>
                <a:latin typeface="+mj-lt"/>
              </a:rPr>
            </a:br>
            <a:r>
              <a:rPr lang="nl-NL" altLang="nl-NL" sz="2400" b="1" dirty="0">
                <a:solidFill>
                  <a:schemeClr val="tx1"/>
                </a:solidFill>
                <a:latin typeface="+mj-lt"/>
              </a:rPr>
              <a:t>Geen</a:t>
            </a: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 CM mogelijk (soms beperking HBO)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4">
            <a:extLst>
              <a:ext uri="{FF2B5EF4-FFF2-40B4-BE49-F238E27FC236}">
                <a16:creationId xmlns:a16="http://schemas.microsoft.com/office/drawing/2014/main" id="{643D8F8E-490B-4EBA-9D31-0D6BB289884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Leerling 1</a:t>
            </a:r>
          </a:p>
        </p:txBody>
      </p:sp>
      <p:sp>
        <p:nvSpPr>
          <p:cNvPr id="40963" name="Rectangle 5">
            <a:extLst>
              <a:ext uri="{FF2B5EF4-FFF2-40B4-BE49-F238E27FC236}">
                <a16:creationId xmlns:a16="http://schemas.microsoft.com/office/drawing/2014/main" id="{02961ED3-9C52-45E1-854A-564721C11A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4" y="1927383"/>
            <a:ext cx="8923866" cy="426063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Mavo:		 		ne  en  fa 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+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ond</a:t>
            </a:r>
            <a:b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Havo: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CM		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fa,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mu/te/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hv</a:t>
            </a:r>
            <a:r>
              <a:rPr lang="nl-NL" alt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wisA</a:t>
            </a:r>
            <a:endParaRPr lang="nl-NL" altLang="nl-NL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b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EM 		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gs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wisA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fa			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maw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/…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nl-NL" altLang="nl-NL" sz="2400" b="1" strike="sngStrik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NG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bi, </a:t>
            </a:r>
            <a:r>
              <a:rPr lang="nl-NL" altLang="nl-NL" sz="2400" b="1" strike="sngStrike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wisA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strike="sngStrike" dirty="0" err="1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ak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b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altLang="nl-NL" sz="2400" b="1" strike="sngStrik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nl-NL" altLang="nl-NL" sz="2400" b="1" strike="sngStrik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NT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</a:t>
            </a:r>
            <a:r>
              <a:rPr lang="nl-NL" altLang="nl-NL" sz="2400" b="1" strike="sngStrike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b="1" strike="sngStrike" dirty="0" err="1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sk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wisB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nl-NL" altLang="nl-NL" sz="2400" strike="sngStrike" dirty="0">
                <a:solidFill>
                  <a:schemeClr val="accent4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	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ec</a:t>
            </a:r>
            <a:endParaRPr lang="nl-NL" altLang="nl-NL" sz="2400" b="1" strike="sngStrike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09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>
            <a:extLst>
              <a:ext uri="{FF2B5EF4-FFF2-40B4-BE49-F238E27FC236}">
                <a16:creationId xmlns:a16="http://schemas.microsoft.com/office/drawing/2014/main" id="{A45FF5A2-8110-450B-83EC-B1783F6A61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Leerling 2</a:t>
            </a:r>
          </a:p>
        </p:txBody>
      </p:sp>
      <p:sp>
        <p:nvSpPr>
          <p:cNvPr id="41987" name="Rectangle 5">
            <a:extLst>
              <a:ext uri="{FF2B5EF4-FFF2-40B4-BE49-F238E27FC236}">
                <a16:creationId xmlns:a16="http://schemas.microsoft.com/office/drawing/2014/main" id="{A06AEEAC-D17C-47D9-8E7E-4428980765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77333" y="1688045"/>
            <a:ext cx="8876241" cy="4583878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Mavo:		 	ne  en 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ec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 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wi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  nask1  nask2 +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tech</a:t>
            </a: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Havo: 	   	</a:t>
            </a:r>
          </a:p>
          <a:p>
            <a:pPr marL="0" indent="0" eaLnBrk="1" hangingPunct="1"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		NG 	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</a:rPr>
              <a:t>bi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sk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wisA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na				du</a:t>
            </a:r>
            <a:b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>
              <a:lnSpc>
                <a:spcPct val="90000"/>
              </a:lnSpc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			NT	na,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sk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wisB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</a:rPr>
              <a:t>in/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</a:rPr>
              <a:t>wiD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 		du</a:t>
            </a:r>
            <a:b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</a:b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			EM	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ec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</a:rPr>
              <a:t>gs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b="1" dirty="0" err="1">
                <a:solidFill>
                  <a:schemeClr val="tx1"/>
                </a:solidFill>
                <a:latin typeface="Verdana" panose="020B0604030504040204" pitchFamily="34" charset="0"/>
              </a:rPr>
              <a:t>wisA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</a:rPr>
              <a:t>ak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</a:rPr>
              <a:t>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</a:rPr>
              <a:t>be</a:t>
            </a:r>
            <a:r>
              <a:rPr lang="nl-NL" altLang="nl-NL" sz="2400" dirty="0">
                <a:solidFill>
                  <a:schemeClr val="accent4"/>
                </a:solidFill>
                <a:latin typeface="Verdana" panose="020B0604030504040204" pitchFamily="34" charset="0"/>
              </a:rPr>
              <a:t>/</a:t>
            </a:r>
            <a:r>
              <a:rPr lang="nl-NL" altLang="nl-NL" sz="2400" dirty="0" err="1">
                <a:solidFill>
                  <a:schemeClr val="accent4"/>
                </a:solidFill>
                <a:latin typeface="Verdana" panose="020B0604030504040204" pitchFamily="34" charset="0"/>
              </a:rPr>
              <a:t>maw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na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nl-NL" altLang="nl-NL" sz="2400" b="1" dirty="0">
              <a:solidFill>
                <a:schemeClr val="tx1"/>
              </a:solidFill>
              <a:latin typeface="Verdana" panose="020B0604030504040204" pitchFamily="34" charset="0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			</a:t>
            </a:r>
            <a:r>
              <a:rPr lang="nl-NL" altLang="nl-NL" sz="2400" b="1" strike="sngStrike" dirty="0">
                <a:solidFill>
                  <a:srgbClr val="FF0000"/>
                </a:solidFill>
                <a:latin typeface="Verdana" panose="020B0604030504040204" pitchFamily="34" charset="0"/>
              </a:rPr>
              <a:t>CM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	</a:t>
            </a:r>
            <a:r>
              <a:rPr lang="nl-NL" altLang="nl-NL" sz="2400" strike="sngStrike" dirty="0" err="1">
                <a:solidFill>
                  <a:schemeClr val="accent4"/>
                </a:solidFill>
                <a:latin typeface="Verdana" panose="020B0604030504040204" pitchFamily="34" charset="0"/>
              </a:rPr>
              <a:t>gs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strike="sngStrike" dirty="0">
                <a:solidFill>
                  <a:srgbClr val="FF0000"/>
                </a:solidFill>
                <a:latin typeface="Verdana" panose="020B0604030504040204" pitchFamily="34" charset="0"/>
              </a:rPr>
              <a:t>du/fa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</a:rPr>
              <a:t>ec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, </a:t>
            </a:r>
            <a:r>
              <a:rPr lang="nl-NL" altLang="nl-NL" sz="2400" strike="sngStrike" dirty="0">
                <a:solidFill>
                  <a:schemeClr val="accent4"/>
                </a:solidFill>
                <a:latin typeface="Verdana" panose="020B0604030504040204" pitchFamily="34" charset="0"/>
              </a:rPr>
              <a:t>te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				</a:t>
            </a:r>
            <a:r>
              <a:rPr lang="nl-NL" altLang="nl-NL" sz="2400" b="1" strike="sngStrike" dirty="0" err="1">
                <a:solidFill>
                  <a:schemeClr val="tx1"/>
                </a:solidFill>
                <a:latin typeface="Verdana" panose="020B0604030504040204" pitchFamily="34" charset="0"/>
              </a:rPr>
              <a:t>wisA</a:t>
            </a:r>
            <a:r>
              <a:rPr lang="nl-NL" altLang="nl-NL" sz="2400" b="1" strike="sngStrike" dirty="0">
                <a:solidFill>
                  <a:schemeClr val="tx1"/>
                </a:solidFill>
                <a:latin typeface="Verdana" panose="020B0604030504040204" pitchFamily="34" charset="0"/>
              </a:rPr>
              <a:t>		</a:t>
            </a:r>
            <a:r>
              <a:rPr lang="nl-NL" altLang="nl-NL" sz="2400" b="1" dirty="0">
                <a:solidFill>
                  <a:schemeClr val="tx1"/>
                </a:solidFill>
                <a:latin typeface="Verdana" panose="020B0604030504040204" pitchFamily="34" charset="0"/>
              </a:rPr>
              <a:t>	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3248E5-9F77-4634-8708-403836A8B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Waarom kies je een vak?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D4E0AD3-9B40-47F6-B1D9-B65DC507FD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nl-NL" sz="2400" dirty="0">
                <a:solidFill>
                  <a:schemeClr val="tx1"/>
                </a:solidFill>
              </a:rPr>
              <a:t>Kijk naar de mogelijkheden met je huidige vakkenpakket. </a:t>
            </a:r>
            <a:endParaRPr lang="nl-NL" sz="2400" b="1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400" b="1" dirty="0">
                <a:solidFill>
                  <a:schemeClr val="tx1"/>
                </a:solidFill>
              </a:rPr>
              <a:t>Belangstelling: wat vind ik leuk / interessant / </a:t>
            </a:r>
            <a:br>
              <a:rPr lang="nl-NL" sz="2400" b="1" dirty="0">
                <a:solidFill>
                  <a:schemeClr val="tx1"/>
                </a:solidFill>
              </a:rPr>
            </a:br>
            <a:r>
              <a:rPr lang="nl-NL" sz="2400" b="1" dirty="0">
                <a:solidFill>
                  <a:schemeClr val="tx1"/>
                </a:solidFill>
              </a:rPr>
              <a:t>waar ben ik goed in?</a:t>
            </a:r>
          </a:p>
          <a:p>
            <a:pPr>
              <a:lnSpc>
                <a:spcPct val="150000"/>
              </a:lnSpc>
              <a:buFont typeface="+mj-lt"/>
              <a:buAutoNum type="arabicPeriod"/>
            </a:pPr>
            <a:r>
              <a:rPr lang="nl-NL" sz="2400" dirty="0">
                <a:solidFill>
                  <a:schemeClr val="tx1"/>
                </a:solidFill>
              </a:rPr>
              <a:t>Eisen van vervolgstudies / verbreden van je mogelijkheden</a:t>
            </a:r>
          </a:p>
        </p:txBody>
      </p:sp>
    </p:spTree>
    <p:extLst>
      <p:ext uri="{BB962C8B-B14F-4D97-AF65-F5344CB8AC3E}">
        <p14:creationId xmlns:p14="http://schemas.microsoft.com/office/powerpoint/2010/main" val="301191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4">
            <a:extLst>
              <a:ext uri="{FF2B5EF4-FFF2-40B4-BE49-F238E27FC236}">
                <a16:creationId xmlns:a16="http://schemas.microsoft.com/office/drawing/2014/main" id="{254A53C5-A306-4ACE-A620-3AB2F0845BD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5615" y="457200"/>
            <a:ext cx="9951561" cy="74891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Verbreding voor vervolgonderwijs</a:t>
            </a:r>
          </a:p>
        </p:txBody>
      </p:sp>
      <p:sp>
        <p:nvSpPr>
          <p:cNvPr id="38915" name="Rectangle 5">
            <a:extLst>
              <a:ext uri="{FF2B5EF4-FFF2-40B4-BE49-F238E27FC236}">
                <a16:creationId xmlns:a16="http://schemas.microsoft.com/office/drawing/2014/main" id="{75993E2C-3C8A-421A-8D91-EF6F95AE80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77811" y="1301477"/>
            <a:ext cx="9632989" cy="5296173"/>
          </a:xfrm>
        </p:spPr>
        <p:txBody>
          <a:bodyPr>
            <a:normAutofit/>
          </a:bodyPr>
          <a:lstStyle/>
          <a:p>
            <a:pPr eaLnBrk="1" hangingPunct="1"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CM: 		Economie + wiskunde A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EM:			Duits/Frans	of	natuurkunde</a:t>
            </a:r>
          </a:p>
          <a:p>
            <a:pPr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NG:			Natuurkunde of economie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NG/NT:		Duits/Frans	of	economie</a:t>
            </a:r>
          </a:p>
          <a:p>
            <a:pPr eaLnBrk="1" hangingPunct="1">
              <a:lnSpc>
                <a:spcPct val="120000"/>
              </a:lnSpc>
              <a:buFont typeface="Wingdings" panose="05000000000000000000" pitchFamily="2" charset="2"/>
              <a:buNone/>
            </a:pPr>
            <a:endParaRPr lang="nl-NL" altLang="nl-NL" sz="2400" dirty="0">
              <a:solidFill>
                <a:srgbClr val="FF0000"/>
              </a:solidFill>
              <a:latin typeface="+mj-lt"/>
            </a:endParaRP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VWO: 		Duits / Frans + wiskunde</a:t>
            </a:r>
            <a:br>
              <a:rPr lang="nl-NL" altLang="nl-NL" sz="2400" dirty="0">
                <a:solidFill>
                  <a:schemeClr val="tx1"/>
                </a:solidFill>
                <a:latin typeface="+mj-lt"/>
              </a:rPr>
            </a:br>
            <a:endParaRPr lang="nl-NL" altLang="nl-NL" sz="2400" dirty="0">
              <a:solidFill>
                <a:srgbClr val="FF0000"/>
              </a:solidFill>
              <a:latin typeface="+mj-lt"/>
            </a:endParaRPr>
          </a:p>
          <a:p>
            <a:pPr marL="0" indent="0" eaLnBrk="1" hangingPunct="1">
              <a:lnSpc>
                <a:spcPct val="120000"/>
              </a:lnSpc>
              <a:buNone/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Informeer bij vervolgopleiding, bijvoorbeeld:</a:t>
            </a:r>
          </a:p>
          <a:p>
            <a:pPr eaLnBrk="1" hangingPunct="1">
              <a:lnSpc>
                <a:spcPct val="120000"/>
              </a:lnSpc>
            </a:pPr>
            <a:r>
              <a:rPr lang="nl-NL" altLang="nl-NL" sz="2400" dirty="0">
                <a:solidFill>
                  <a:schemeClr val="tx1"/>
                </a:solidFill>
                <a:latin typeface="+mj-lt"/>
              </a:rPr>
              <a:t>Pabo:</a:t>
            </a:r>
            <a:r>
              <a:rPr lang="nl-NL" altLang="nl-NL" sz="2400" dirty="0">
                <a:solidFill>
                  <a:srgbClr val="FF0000"/>
                </a:solidFill>
                <a:latin typeface="+mj-lt"/>
              </a:rPr>
              <a:t>		Geschiedenis + aardrijkskunde + bio / </a:t>
            </a:r>
            <a:r>
              <a:rPr lang="nl-NL" altLang="nl-NL" sz="2400" dirty="0" err="1">
                <a:solidFill>
                  <a:srgbClr val="FF0000"/>
                </a:solidFill>
                <a:latin typeface="+mj-lt"/>
              </a:rPr>
              <a:t>natuurk</a:t>
            </a:r>
            <a:r>
              <a:rPr lang="nl-NL" altLang="nl-NL" sz="2400" dirty="0">
                <a:solidFill>
                  <a:srgbClr val="FF0000"/>
                </a:solidFill>
                <a:latin typeface="+mj-lt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472C54-47BB-444E-B694-608DB17EA1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Toelating en advies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2B58999-97FB-4E0D-B789-B8EF2B49DB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5745" y="1631891"/>
            <a:ext cx="4185623" cy="576262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Toelating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AFD1FB-38D3-44AC-BCCB-BCF48BA89F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2347" y="2208153"/>
            <a:ext cx="4269021" cy="393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b="1" dirty="0">
                <a:solidFill>
                  <a:srgbClr val="FF0000"/>
                </a:solidFill>
              </a:rPr>
              <a:t>Doorstroomrecht</a:t>
            </a:r>
            <a:r>
              <a:rPr lang="nl-NL" sz="2000" dirty="0"/>
              <a:t> van tl 4 naar havo 4 voor leerlingen met </a:t>
            </a:r>
            <a:r>
              <a:rPr lang="nl-NL" sz="2000" b="1" dirty="0">
                <a:solidFill>
                  <a:srgbClr val="FF0000"/>
                </a:solidFill>
              </a:rPr>
              <a:t>zeven examenvakken</a:t>
            </a:r>
            <a:r>
              <a:rPr lang="nl-NL" sz="2000" dirty="0"/>
              <a:t>.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Voor de overstap van </a:t>
            </a:r>
            <a:r>
              <a:rPr lang="nl-NL" sz="2000" b="1" dirty="0">
                <a:solidFill>
                  <a:srgbClr val="FF0000"/>
                </a:solidFill>
              </a:rPr>
              <a:t>JB</a:t>
            </a:r>
            <a:r>
              <a:rPr lang="nl-NL" sz="2000" dirty="0"/>
              <a:t> naar </a:t>
            </a:r>
            <a:r>
              <a:rPr lang="nl-NL" sz="2000" b="1" dirty="0">
                <a:solidFill>
                  <a:srgbClr val="FF0000"/>
                </a:solidFill>
              </a:rPr>
              <a:t>HF</a:t>
            </a:r>
            <a:r>
              <a:rPr lang="nl-NL" sz="2000" dirty="0"/>
              <a:t> geldt:</a:t>
            </a:r>
          </a:p>
          <a:p>
            <a:pPr marL="0" indent="0">
              <a:buNone/>
            </a:pPr>
            <a:r>
              <a:rPr lang="nl-NL" sz="2000" dirty="0"/>
              <a:t>Een geslaagde tl-leerling met zeven vakken is  altijd toegelaten tot havo 4 </a:t>
            </a:r>
            <a:br>
              <a:rPr lang="nl-NL" sz="2000" dirty="0"/>
            </a:br>
            <a:r>
              <a:rPr lang="nl-NL" sz="2000" dirty="0"/>
              <a:t>(ook met praktijkvak).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E400D4E5-BFB8-4BBE-9B51-B6C9F00AB45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088383" y="1631891"/>
            <a:ext cx="4185618" cy="576262"/>
          </a:xfrm>
        </p:spPr>
        <p:txBody>
          <a:bodyPr/>
          <a:lstStyle/>
          <a:p>
            <a:r>
              <a:rPr lang="nl-NL" dirty="0">
                <a:solidFill>
                  <a:schemeClr val="accent1">
                    <a:lumMod val="75000"/>
                  </a:schemeClr>
                </a:solidFill>
              </a:rPr>
              <a:t>Advies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4E5AEF-ADA0-483E-A2B2-12EA2CACD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088384" y="2208153"/>
            <a:ext cx="4578952" cy="3933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Elke leerling ontvangt een positief of negatief advies met betrekking tot de overstap naar havo 4: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Gebaseerd op:</a:t>
            </a:r>
          </a:p>
          <a:p>
            <a:pPr>
              <a:buFontTx/>
              <a:buChar char="-"/>
            </a:pPr>
            <a:r>
              <a:rPr lang="nl-NL" sz="2000" dirty="0"/>
              <a:t>Cijfers (havo: gemiddeld 1,0 lager)</a:t>
            </a:r>
          </a:p>
          <a:p>
            <a:pPr>
              <a:buFontTx/>
              <a:buChar char="-"/>
            </a:pPr>
            <a:r>
              <a:rPr lang="nl-NL" sz="2000" dirty="0"/>
              <a:t>Vakkenpakket</a:t>
            </a:r>
          </a:p>
          <a:p>
            <a:pPr>
              <a:buFontTx/>
              <a:buChar char="-"/>
            </a:pPr>
            <a:r>
              <a:rPr lang="nl-NL" sz="2000" dirty="0"/>
              <a:t>Werkhouding, inzicht, gedrag</a:t>
            </a:r>
          </a:p>
        </p:txBody>
      </p:sp>
    </p:spTree>
    <p:extLst>
      <p:ext uri="{BB962C8B-B14F-4D97-AF65-F5344CB8AC3E}">
        <p14:creationId xmlns:p14="http://schemas.microsoft.com/office/powerpoint/2010/main" val="2985992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 uiExpand="1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4">
            <a:extLst>
              <a:ext uri="{FF2B5EF4-FFF2-40B4-BE49-F238E27FC236}">
                <a16:creationId xmlns:a16="http://schemas.microsoft.com/office/drawing/2014/main" id="{268A5780-4C67-4F29-A264-20DDBB04AC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Procedure overstap Havo</a:t>
            </a:r>
          </a:p>
        </p:txBody>
      </p:sp>
      <p:sp>
        <p:nvSpPr>
          <p:cNvPr id="110597" name="Rectangle 5">
            <a:extLst>
              <a:ext uri="{FF2B5EF4-FFF2-40B4-BE49-F238E27FC236}">
                <a16:creationId xmlns:a16="http://schemas.microsoft.com/office/drawing/2014/main" id="{BF637297-D8C1-4F2E-BB13-9DE44A0608E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26346" y="1682945"/>
            <a:ext cx="9784454" cy="4986143"/>
          </a:xfrm>
        </p:spPr>
        <p:txBody>
          <a:bodyPr>
            <a:normAutofit/>
          </a:bodyPr>
          <a:lstStyle/>
          <a:p>
            <a:pPr eaLnBrk="1" hangingPunct="1">
              <a:spcBef>
                <a:spcPts val="0"/>
              </a:spcBef>
              <a:defRPr/>
            </a:pPr>
            <a:r>
              <a:rPr lang="nl-NL" sz="2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Aanmelden</a:t>
            </a: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 via de website (voor 1 april)</a:t>
            </a:r>
            <a:b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Meld jezelf ook aan voor het mbo</a:t>
            </a:r>
          </a:p>
          <a:p>
            <a:pPr eaLnBrk="1" hangingPunct="1">
              <a:spcBef>
                <a:spcPts val="0"/>
              </a:spcBef>
              <a:defRPr/>
            </a:pPr>
            <a:endParaRPr lang="nl-NL" sz="22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Meedoen aan </a:t>
            </a:r>
            <a:r>
              <a:rPr lang="nl-NL" sz="2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havo-programma</a:t>
            </a: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: 6 donderdagen naar HF (tijdens flexuren)</a:t>
            </a:r>
            <a:b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</a:br>
            <a:r>
              <a:rPr lang="nl-NL" dirty="0"/>
              <a:t>12 januari, 26 januari, 2 februari, 9 februari, 23 februari, 6/23 maart</a:t>
            </a:r>
          </a:p>
          <a:p>
            <a:pPr eaLnBrk="1" hangingPunct="1">
              <a:spcBef>
                <a:spcPts val="0"/>
              </a:spcBef>
              <a:defRPr/>
            </a:pPr>
            <a:endParaRPr lang="nl-NL" sz="22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NL" sz="2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Intakegesprek</a:t>
            </a: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 (begin april: keuze mbo/havo, adviezen, profielkeuze)</a:t>
            </a:r>
          </a:p>
          <a:p>
            <a:pPr eaLnBrk="1" hangingPunct="1">
              <a:spcBef>
                <a:spcPts val="0"/>
              </a:spcBef>
              <a:defRPr/>
            </a:pPr>
            <a:endParaRPr lang="nl-NL" sz="22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Na de </a:t>
            </a:r>
            <a:r>
              <a:rPr lang="nl-NL" sz="2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examenuitslag</a:t>
            </a: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, krijg je bericht over de toelating tot havo 4.</a:t>
            </a:r>
          </a:p>
          <a:p>
            <a:pPr eaLnBrk="1" hangingPunct="1">
              <a:spcBef>
                <a:spcPts val="0"/>
              </a:spcBef>
              <a:defRPr/>
            </a:pPr>
            <a:endParaRPr lang="nl-NL" sz="22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eaLnBrk="1" hangingPunct="1">
              <a:spcBef>
                <a:spcPts val="0"/>
              </a:spcBef>
              <a:defRPr/>
            </a:pP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In havo 4 volgt er een </a:t>
            </a:r>
            <a:r>
              <a:rPr lang="nl-NL" sz="2200" dirty="0">
                <a:solidFill>
                  <a:srgbClr val="FF0000"/>
                </a:solidFill>
                <a:latin typeface="+mj-lt"/>
                <a:ea typeface="Verdana" pitchFamily="34" charset="0"/>
                <a:cs typeface="Verdana" pitchFamily="34" charset="0"/>
              </a:rPr>
              <a:t>instroomprogramma</a:t>
            </a:r>
            <a:r>
              <a:rPr lang="nl-NL" sz="2200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 voor de leerlingen uit tl 4.</a:t>
            </a:r>
          </a:p>
          <a:p>
            <a:pPr marL="0" indent="0">
              <a:spcBef>
                <a:spcPts val="0"/>
              </a:spcBef>
              <a:buNone/>
              <a:defRPr/>
            </a:pPr>
            <a:endParaRPr lang="nl-NL" sz="2200" dirty="0">
              <a:solidFill>
                <a:schemeClr val="tx1"/>
              </a:solidFill>
              <a:latin typeface="+mj-lt"/>
              <a:ea typeface="Verdana" pitchFamily="34" charset="0"/>
              <a:cs typeface="Verdana" pitchFamily="34" charset="0"/>
            </a:endParaRPr>
          </a:p>
          <a:p>
            <a:pPr marL="0" indent="0">
              <a:spcBef>
                <a:spcPts val="0"/>
              </a:spcBef>
              <a:buNone/>
              <a:defRPr/>
            </a:pPr>
            <a:r>
              <a:rPr lang="nl-NL" sz="2200" i="1" dirty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rPr>
              <a:t>Aanmelden voor havo 4, maar toch naar het mbo? Dat kan uiteraard ook!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05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05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05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05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059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05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0597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>
            <a:extLst>
              <a:ext uri="{FF2B5EF4-FFF2-40B4-BE49-F238E27FC236}">
                <a16:creationId xmlns:a16="http://schemas.microsoft.com/office/drawing/2014/main" id="{1218C607-610B-4890-A1EF-8139A26FF3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nl-NL" altLang="nl-NL" dirty="0"/>
              <a:t>Vaardigheden bovenbouw havo 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519B93DC-D5A2-4D93-AA92-4300A4C2A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2160589"/>
            <a:ext cx="9168281" cy="4522007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Zelfstandig plannen en werken</a:t>
            </a:r>
            <a:b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(toetsen over) meer leerstof</a:t>
            </a:r>
            <a:b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nl-NL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defRPr/>
            </a:pPr>
            <a:r>
              <a:rPr lang="nl-NL" sz="2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Inzicht en overzicht hebben</a:t>
            </a:r>
          </a:p>
          <a:p>
            <a:pPr marL="0" indent="0">
              <a:buNone/>
              <a:defRPr/>
            </a:pPr>
            <a:endParaRPr lang="nl-NL" sz="2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sz="2400" b="1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het algemeen: meer tegelijk en meer zelf doen</a:t>
            </a:r>
          </a:p>
          <a:p>
            <a:pPr marL="0" indent="0">
              <a:buNone/>
              <a:defRPr/>
            </a:pPr>
            <a:endParaRPr lang="nl-NL" sz="2400" b="1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nl-NL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Leerlingen aan het woord: </a:t>
            </a:r>
          </a:p>
          <a:p>
            <a:pPr marL="0" indent="0">
              <a:buNone/>
              <a:defRPr/>
            </a:pPr>
            <a:r>
              <a:rPr lang="nl-NL" sz="24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Stan Hulskamp en Naomi Romijn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 descr="Afbeelding met tekst&#10;&#10;Automatisch gegenereerde beschrijving">
            <a:extLst>
              <a:ext uri="{FF2B5EF4-FFF2-40B4-BE49-F238E27FC236}">
                <a16:creationId xmlns:a16="http://schemas.microsoft.com/office/drawing/2014/main" id="{50236DA4-ADD7-414D-90E5-BE2D054A6B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17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57" t="3523" r="-659" b="7689"/>
          <a:stretch/>
        </p:blipFill>
        <p:spPr>
          <a:xfrm>
            <a:off x="4269854" y="-1"/>
            <a:ext cx="7922146" cy="6858001"/>
          </a:xfrm>
          <a:custGeom>
            <a:avLst/>
            <a:gdLst/>
            <a:ahLst/>
            <a:cxnLst/>
            <a:rect l="l" t="t" r="r" b="b"/>
            <a:pathLst>
              <a:path w="7922146" h="6858001">
                <a:moveTo>
                  <a:pt x="379987" y="0"/>
                </a:moveTo>
                <a:lnTo>
                  <a:pt x="5304971" y="0"/>
                </a:lnTo>
                <a:lnTo>
                  <a:pt x="7065281" y="0"/>
                </a:lnTo>
                <a:lnTo>
                  <a:pt x="7397540" y="0"/>
                </a:lnTo>
                <a:lnTo>
                  <a:pt x="7397540" y="1"/>
                </a:lnTo>
                <a:lnTo>
                  <a:pt x="7922146" y="1"/>
                </a:lnTo>
                <a:lnTo>
                  <a:pt x="7922146" y="6858001"/>
                </a:lnTo>
                <a:lnTo>
                  <a:pt x="7065281" y="6858001"/>
                </a:lnTo>
                <a:lnTo>
                  <a:pt x="7065281" y="6858000"/>
                </a:lnTo>
                <a:lnTo>
                  <a:pt x="5932989" y="6858000"/>
                </a:lnTo>
                <a:lnTo>
                  <a:pt x="5932989" y="6858001"/>
                </a:lnTo>
                <a:lnTo>
                  <a:pt x="27809" y="6858001"/>
                </a:lnTo>
                <a:lnTo>
                  <a:pt x="1803228" y="4521201"/>
                </a:lnTo>
                <a:close/>
                <a:moveTo>
                  <a:pt x="0" y="0"/>
                </a:moveTo>
                <a:lnTo>
                  <a:pt x="379987" y="0"/>
                </a:lnTo>
                <a:lnTo>
                  <a:pt x="0" y="407"/>
                </a:lnTo>
                <a:close/>
              </a:path>
            </a:pathLst>
          </a:cu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FF3C903-2AD8-4EDB-AE9E-CEB6FB4126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609600"/>
            <a:ext cx="3851123" cy="1320800"/>
          </a:xfrm>
        </p:spPr>
        <p:txBody>
          <a:bodyPr>
            <a:normAutofit/>
          </a:bodyPr>
          <a:lstStyle/>
          <a:p>
            <a:r>
              <a:rPr lang="nl-NL" dirty="0"/>
              <a:t>Onderwerpen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AE40D4F-97F1-406F-A773-3B9FF8AEB4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3851122" cy="3880773"/>
          </a:xfrm>
        </p:spPr>
        <p:txBody>
          <a:bodyPr>
            <a:normAutofit/>
          </a:bodyPr>
          <a:lstStyle/>
          <a:p>
            <a:r>
              <a:rPr lang="nl-NL" dirty="0"/>
              <a:t>Kiezen</a:t>
            </a:r>
          </a:p>
          <a:p>
            <a:endParaRPr lang="nl-NL" dirty="0"/>
          </a:p>
          <a:p>
            <a:r>
              <a:rPr lang="nl-NL" dirty="0"/>
              <a:t>Profielen en vakken</a:t>
            </a:r>
          </a:p>
          <a:p>
            <a:endParaRPr lang="nl-NL" dirty="0"/>
          </a:p>
          <a:p>
            <a:r>
              <a:rPr lang="nl-NL" dirty="0"/>
              <a:t>Doorstroming mavo – havo</a:t>
            </a:r>
          </a:p>
          <a:p>
            <a:endParaRPr lang="nl-NL" dirty="0"/>
          </a:p>
          <a:p>
            <a:r>
              <a:rPr lang="nl-NL" dirty="0"/>
              <a:t>Ervaringsdeskundigen aan het woord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4FA5DFF-7FE6-4855-84E6-DFA78EE97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371012" y="0"/>
            <a:ext cx="1219200" cy="685800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FD8CBA-54A3-4363-991B-B9C631BBFA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425267" y="3681413"/>
            <a:ext cx="4763558" cy="3176587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Rectangle 23">
            <a:extLst>
              <a:ext uri="{FF2B5EF4-FFF2-40B4-BE49-F238E27FC236}">
                <a16:creationId xmlns:a16="http://schemas.microsoft.com/office/drawing/2014/main" id="{3F088236-D655-4F88-B238-E1676235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1476" y="-8467"/>
            <a:ext cx="3007349" cy="6866467"/>
          </a:xfrm>
          <a:custGeom>
            <a:avLst/>
            <a:gdLst/>
            <a:ahLst/>
            <a:cxnLst/>
            <a:rect l="l" t="t" r="r" b="b"/>
            <a:pathLst>
              <a:path w="3007349" h="6866467">
                <a:moveTo>
                  <a:pt x="2045532" y="0"/>
                </a:moveTo>
                <a:lnTo>
                  <a:pt x="3007349" y="0"/>
                </a:lnTo>
                <a:lnTo>
                  <a:pt x="3007349" y="6866467"/>
                </a:lnTo>
                <a:lnTo>
                  <a:pt x="0" y="6866467"/>
                </a:lnTo>
                <a:lnTo>
                  <a:pt x="2045532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25">
            <a:extLst>
              <a:ext uri="{FF2B5EF4-FFF2-40B4-BE49-F238E27FC236}">
                <a16:creationId xmlns:a16="http://schemas.microsoft.com/office/drawing/2014/main" id="{3DAC0C92-199E-475C-9390-119A9B0272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03442" y="-8467"/>
            <a:ext cx="2588558" cy="6866467"/>
          </a:xfrm>
          <a:custGeom>
            <a:avLst/>
            <a:gdLst/>
            <a:ahLst/>
            <a:cxnLst/>
            <a:rect l="l" t="t" r="r" b="b"/>
            <a:pathLst>
              <a:path w="2573311" h="6866467">
                <a:moveTo>
                  <a:pt x="0" y="0"/>
                </a:moveTo>
                <a:lnTo>
                  <a:pt x="2573311" y="0"/>
                </a:lnTo>
                <a:lnTo>
                  <a:pt x="2573311" y="6866467"/>
                </a:lnTo>
                <a:lnTo>
                  <a:pt x="1202336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Isosceles Triangle 24">
            <a:extLst>
              <a:ext uri="{FF2B5EF4-FFF2-40B4-BE49-F238E27FC236}">
                <a16:creationId xmlns:a16="http://schemas.microsoft.com/office/drawing/2014/main" id="{C4CFB339-0ED8-4FE2-9EF1-6D1375B849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32333" y="3048000"/>
            <a:ext cx="3259667" cy="3810000"/>
          </a:xfrm>
          <a:prstGeom prst="triangle">
            <a:avLst>
              <a:gd name="adj" fmla="val 100000"/>
            </a:avLst>
          </a:prstGeom>
          <a:solidFill>
            <a:schemeClr val="accent2">
              <a:alpha val="72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Rectangle 27">
            <a:extLst>
              <a:ext uri="{FF2B5EF4-FFF2-40B4-BE49-F238E27FC236}">
                <a16:creationId xmlns:a16="http://schemas.microsoft.com/office/drawing/2014/main" id="{31896C80-2069-4431-9C19-83B913734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334500" y="-8467"/>
            <a:ext cx="2854326" cy="6866467"/>
          </a:xfrm>
          <a:custGeom>
            <a:avLst/>
            <a:gdLst/>
            <a:ahLst/>
            <a:cxnLst/>
            <a:rect l="l" t="t" r="r" b="b"/>
            <a:pathLst>
              <a:path w="2858013" h="6866467">
                <a:moveTo>
                  <a:pt x="0" y="0"/>
                </a:moveTo>
                <a:lnTo>
                  <a:pt x="2858013" y="0"/>
                </a:lnTo>
                <a:lnTo>
                  <a:pt x="2858013" y="6866467"/>
                </a:lnTo>
                <a:lnTo>
                  <a:pt x="2473942" y="6866467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>
              <a:lumMod val="75000"/>
              <a:alpha val="4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Rectangle 28">
            <a:extLst>
              <a:ext uri="{FF2B5EF4-FFF2-40B4-BE49-F238E27FC236}">
                <a16:creationId xmlns:a16="http://schemas.microsoft.com/office/drawing/2014/main" id="{BF120A21-0841-4823-B0C4-28AEBCEF9B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98730" y="-8467"/>
            <a:ext cx="1290094" cy="6866467"/>
          </a:xfrm>
          <a:custGeom>
            <a:avLst/>
            <a:gdLst/>
            <a:ahLst/>
            <a:cxnLst/>
            <a:rect l="l" t="t" r="r" b="b"/>
            <a:pathLst>
              <a:path w="1290094" h="6858000">
                <a:moveTo>
                  <a:pt x="1019735" y="0"/>
                </a:moveTo>
                <a:lnTo>
                  <a:pt x="1290094" y="0"/>
                </a:lnTo>
                <a:lnTo>
                  <a:pt x="1290094" y="6858000"/>
                </a:lnTo>
                <a:lnTo>
                  <a:pt x="0" y="6858000"/>
                </a:lnTo>
                <a:lnTo>
                  <a:pt x="101973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  <a:alpha val="7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2" name="Rectangle 29">
            <a:extLst>
              <a:ext uri="{FF2B5EF4-FFF2-40B4-BE49-F238E27FC236}">
                <a16:creationId xmlns:a16="http://schemas.microsoft.com/office/drawing/2014/main" id="{DBB05BAE-BBD3-4289-899F-A6851503C6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38999" y="-8467"/>
            <a:ext cx="1249825" cy="6866467"/>
          </a:xfrm>
          <a:custGeom>
            <a:avLst/>
            <a:gdLst/>
            <a:ahLst/>
            <a:cxnLst/>
            <a:rect l="l" t="t" r="r" b="b"/>
            <a:pathLst>
              <a:path w="1249825" h="6858000">
                <a:moveTo>
                  <a:pt x="0" y="0"/>
                </a:moveTo>
                <a:lnTo>
                  <a:pt x="1249825" y="0"/>
                </a:lnTo>
                <a:lnTo>
                  <a:pt x="1249825" y="6858000"/>
                </a:lnTo>
                <a:lnTo>
                  <a:pt x="1109382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4" name="Isosceles Triangle 29">
            <a:extLst>
              <a:ext uri="{FF2B5EF4-FFF2-40B4-BE49-F238E27FC236}">
                <a16:creationId xmlns:a16="http://schemas.microsoft.com/office/drawing/2014/main" id="{9874D11C-36F5-4BBE-A490-019A54E953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371666" y="3589867"/>
            <a:ext cx="1817159" cy="3268133"/>
          </a:xfrm>
          <a:prstGeom prst="triangle">
            <a:avLst>
              <a:gd name="adj" fmla="val 100000"/>
            </a:avLst>
          </a:prstGeom>
          <a:solidFill>
            <a:schemeClr val="accent1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924364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ijdelijke aanduiding voor inhoud 2">
            <a:extLst>
              <a:ext uri="{FF2B5EF4-FFF2-40B4-BE49-F238E27FC236}">
                <a16:creationId xmlns:a16="http://schemas.microsoft.com/office/drawing/2014/main" id="{19409D61-CFC7-44A5-8A79-053728060CB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77334" y="2160590"/>
            <a:ext cx="5220430" cy="37012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altLang="nl-NL" sz="2400" b="1" dirty="0">
                <a:solidFill>
                  <a:schemeClr val="accent1">
                    <a:lumMod val="50000"/>
                  </a:schemeClr>
                </a:solidFill>
              </a:rPr>
              <a:t>Contact:</a:t>
            </a:r>
          </a:p>
          <a:p>
            <a:pPr marL="0" indent="0">
              <a:buNone/>
            </a:pPr>
            <a:endParaRPr lang="nl-NL" altLang="nl-NL" sz="2400" b="1" dirty="0"/>
          </a:p>
          <a:p>
            <a:pPr marL="0" indent="0">
              <a:buNone/>
            </a:pPr>
            <a:r>
              <a:rPr lang="nl-NL" altLang="nl-NL" sz="2400" b="1" dirty="0"/>
              <a:t>Dhr. de Oude</a:t>
            </a:r>
          </a:p>
          <a:p>
            <a:pPr marL="0" indent="0">
              <a:buNone/>
            </a:pPr>
            <a:r>
              <a:rPr lang="nl-NL" altLang="nl-NL" sz="2400" b="1" dirty="0"/>
              <a:t>decanenhf@trinitascollege.nl</a:t>
            </a:r>
          </a:p>
          <a:p>
            <a:pPr marL="0" indent="0">
              <a:buNone/>
            </a:pPr>
            <a:endParaRPr lang="nl-NL" altLang="nl-NL" sz="2400" b="1" dirty="0"/>
          </a:p>
          <a:p>
            <a:pPr marL="0" indent="0">
              <a:buNone/>
            </a:pPr>
            <a:endParaRPr lang="nl-NL" altLang="nl-NL" sz="2400" b="1" dirty="0"/>
          </a:p>
          <a:p>
            <a:pPr marL="0" indent="0">
              <a:buNone/>
            </a:pPr>
            <a:r>
              <a:rPr lang="nl-NL" altLang="nl-NL" sz="2400" b="1" dirty="0"/>
              <a:t>Via </a:t>
            </a:r>
            <a:r>
              <a:rPr lang="nl-NL" altLang="nl-NL" sz="2400" b="1" dirty="0" err="1"/>
              <a:t>schoolnummer</a:t>
            </a:r>
            <a:r>
              <a:rPr lang="nl-NL" altLang="nl-NL" sz="2400" b="1" dirty="0"/>
              <a:t> 072-5710144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D037B32-F0AD-41CF-8EAD-59B2866E75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nl-NL" sz="4000" b="1" dirty="0"/>
              <a:t>Bedankt voor uw aandacht!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5ACDB99-07A0-8C80-73A6-3E27786671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8640" y="609600"/>
            <a:ext cx="8910320" cy="1320800"/>
          </a:xfrm>
        </p:spPr>
        <p:txBody>
          <a:bodyPr/>
          <a:lstStyle/>
          <a:p>
            <a:r>
              <a:rPr lang="nl-NL" dirty="0"/>
              <a:t>Kiezen: nadenken over jezelf en de opties</a:t>
            </a:r>
          </a:p>
        </p:txBody>
      </p:sp>
      <p:sp>
        <p:nvSpPr>
          <p:cNvPr id="4" name="Ovaal 3">
            <a:extLst>
              <a:ext uri="{FF2B5EF4-FFF2-40B4-BE49-F238E27FC236}">
                <a16:creationId xmlns:a16="http://schemas.microsoft.com/office/drawing/2014/main" id="{CA3FAA4A-B3D6-572A-6B88-7F6805BA4233}"/>
              </a:ext>
            </a:extLst>
          </p:cNvPr>
          <p:cNvSpPr/>
          <p:nvPr/>
        </p:nvSpPr>
        <p:spPr>
          <a:xfrm>
            <a:off x="629920" y="1605280"/>
            <a:ext cx="4643120" cy="3058160"/>
          </a:xfrm>
          <a:prstGeom prst="ellipse">
            <a:avLst/>
          </a:prstGeom>
          <a:solidFill>
            <a:srgbClr val="5FCB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200" b="1" dirty="0">
                <a:solidFill>
                  <a:schemeClr val="tx1"/>
                </a:solidFill>
              </a:rPr>
              <a:t>Interne kennis:</a:t>
            </a:r>
          </a:p>
          <a:p>
            <a:r>
              <a:rPr lang="nl-NL" sz="2200" i="1" dirty="0">
                <a:solidFill>
                  <a:schemeClr val="tx1"/>
                </a:solidFill>
              </a:rPr>
              <a:t>Nadenken</a:t>
            </a:r>
            <a:br>
              <a:rPr lang="nl-NL" sz="2200" i="1" dirty="0">
                <a:solidFill>
                  <a:schemeClr val="tx1"/>
                </a:solidFill>
              </a:rPr>
            </a:br>
            <a:r>
              <a:rPr lang="nl-NL" sz="2200" i="1" dirty="0">
                <a:solidFill>
                  <a:schemeClr val="tx1"/>
                </a:solidFill>
              </a:rPr>
              <a:t>over jezelf</a:t>
            </a:r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60977E20-AB4A-AED1-5F83-375A750BC532}"/>
              </a:ext>
            </a:extLst>
          </p:cNvPr>
          <p:cNvSpPr/>
          <p:nvPr/>
        </p:nvSpPr>
        <p:spPr>
          <a:xfrm>
            <a:off x="3642360" y="1605280"/>
            <a:ext cx="4643120" cy="3058160"/>
          </a:xfrm>
          <a:prstGeom prst="ellipse">
            <a:avLst/>
          </a:prstGeom>
          <a:solidFill>
            <a:srgbClr val="5FCBEF">
              <a:alpha val="4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nl-NL" sz="2200" b="1" dirty="0">
                <a:solidFill>
                  <a:schemeClr val="tx1"/>
                </a:solidFill>
              </a:rPr>
              <a:t>Externe kennis:</a:t>
            </a:r>
          </a:p>
          <a:p>
            <a:pPr algn="r"/>
            <a:r>
              <a:rPr lang="nl-NL" sz="2200" i="1" dirty="0">
                <a:solidFill>
                  <a:schemeClr val="tx1"/>
                </a:solidFill>
              </a:rPr>
              <a:t>Nadenken</a:t>
            </a:r>
            <a:br>
              <a:rPr lang="nl-NL" sz="2200" i="1" dirty="0">
                <a:solidFill>
                  <a:schemeClr val="tx1"/>
                </a:solidFill>
              </a:rPr>
            </a:br>
            <a:r>
              <a:rPr lang="nl-NL" sz="2200" i="1" dirty="0">
                <a:solidFill>
                  <a:schemeClr val="tx1"/>
                </a:solidFill>
              </a:rPr>
              <a:t>over de opties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55C945A5-A28F-8322-8156-F4FA5B494FC4}"/>
              </a:ext>
            </a:extLst>
          </p:cNvPr>
          <p:cNvSpPr txBox="1"/>
          <p:nvPr/>
        </p:nvSpPr>
        <p:spPr>
          <a:xfrm>
            <a:off x="3938809" y="2687320"/>
            <a:ext cx="109835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nl-NL" sz="2200" b="1" dirty="0"/>
              <a:t>Jouw Keuze</a:t>
            </a:r>
            <a:endParaRPr lang="nl-NL" sz="22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3E3B452E-826C-2F17-E8A0-4C7D70018B6E}"/>
              </a:ext>
            </a:extLst>
          </p:cNvPr>
          <p:cNvSpPr txBox="1"/>
          <p:nvPr/>
        </p:nvSpPr>
        <p:spPr>
          <a:xfrm>
            <a:off x="824769" y="4765040"/>
            <a:ext cx="311404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- Wat wil </a:t>
            </a:r>
            <a:r>
              <a:rPr lang="nl-NL" sz="2000" b="1" dirty="0"/>
              <a:t>ik</a:t>
            </a:r>
            <a:r>
              <a:rPr lang="nl-NL" sz="2000" dirty="0"/>
              <a:t>?</a:t>
            </a:r>
          </a:p>
          <a:p>
            <a:r>
              <a:rPr lang="nl-NL" sz="2000" dirty="0"/>
              <a:t>- Wat vind </a:t>
            </a:r>
            <a:r>
              <a:rPr lang="nl-NL" sz="2000" b="1" dirty="0"/>
              <a:t>ik</a:t>
            </a:r>
            <a:r>
              <a:rPr lang="nl-NL" sz="2000" dirty="0"/>
              <a:t> leuk?</a:t>
            </a:r>
          </a:p>
          <a:p>
            <a:r>
              <a:rPr lang="nl-NL" sz="2000" dirty="0"/>
              <a:t>- Waar ben </a:t>
            </a:r>
            <a:r>
              <a:rPr lang="nl-NL" sz="2000" b="1" dirty="0"/>
              <a:t>ik</a:t>
            </a:r>
            <a:r>
              <a:rPr lang="nl-NL" sz="2000" dirty="0"/>
              <a:t> goed in?</a:t>
            </a:r>
          </a:p>
          <a:p>
            <a:r>
              <a:rPr lang="nl-NL" sz="2000" dirty="0"/>
              <a:t>- Wat vind </a:t>
            </a:r>
            <a:r>
              <a:rPr lang="nl-NL" sz="2000" b="1" dirty="0"/>
              <a:t>ik</a:t>
            </a:r>
            <a:r>
              <a:rPr lang="nl-NL" sz="2000" dirty="0"/>
              <a:t> belangrijk?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53D53A89-497E-6197-CD95-E20AB636BDEA}"/>
              </a:ext>
            </a:extLst>
          </p:cNvPr>
          <p:cNvSpPr txBox="1"/>
          <p:nvPr/>
        </p:nvSpPr>
        <p:spPr>
          <a:xfrm>
            <a:off x="4868447" y="4765040"/>
            <a:ext cx="441842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b="1" dirty="0"/>
              <a:t>Mbo of havo?</a:t>
            </a:r>
          </a:p>
          <a:p>
            <a:r>
              <a:rPr lang="nl-NL" sz="2000" dirty="0"/>
              <a:t>Welke mbo-opleiding?</a:t>
            </a:r>
          </a:p>
          <a:p>
            <a:r>
              <a:rPr lang="nl-NL" sz="2000" dirty="0"/>
              <a:t>Welk </a:t>
            </a:r>
            <a:r>
              <a:rPr lang="nl-NL" sz="2000" dirty="0" err="1"/>
              <a:t>havoprofiel</a:t>
            </a:r>
            <a:r>
              <a:rPr lang="nl-NL" sz="2000" dirty="0"/>
              <a:t> / vakkenpakket?</a:t>
            </a:r>
          </a:p>
          <a:p>
            <a:endParaRPr lang="nl-NL" sz="2000" b="1" dirty="0"/>
          </a:p>
          <a:p>
            <a:r>
              <a:rPr lang="nl-NL" sz="2000" dirty="0"/>
              <a:t>Wat wil ik daarna doen?</a:t>
            </a:r>
          </a:p>
        </p:txBody>
      </p:sp>
    </p:spTree>
    <p:extLst>
      <p:ext uri="{BB962C8B-B14F-4D97-AF65-F5344CB8AC3E}">
        <p14:creationId xmlns:p14="http://schemas.microsoft.com/office/powerpoint/2010/main" val="178831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8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6B30A8-836B-4F4C-B12D-49B376679A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Hoe ziet het profiel eruit?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E082812-9593-47A4-A5DC-F164CD086F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3" y="1632456"/>
            <a:ext cx="9542093" cy="4745905"/>
          </a:xfrm>
        </p:spPr>
        <p:txBody>
          <a:bodyPr>
            <a:normAutofit/>
          </a:bodyPr>
          <a:lstStyle/>
          <a:p>
            <a:r>
              <a:rPr lang="nl-NL" sz="2400" b="1" dirty="0"/>
              <a:t>Gemeenschappelijke deel</a:t>
            </a:r>
            <a:r>
              <a:rPr lang="nl-NL" sz="2400" dirty="0"/>
              <a:t>			</a:t>
            </a:r>
            <a:br>
              <a:rPr lang="nl-NL" sz="2400" dirty="0"/>
            </a:br>
            <a:r>
              <a:rPr lang="nl-NL" sz="2400" dirty="0"/>
              <a:t>		Nederlands, Engels, Maatschappijleer, CKV, LO en PWS</a:t>
            </a:r>
          </a:p>
          <a:p>
            <a:r>
              <a:rPr lang="nl-NL" sz="2400" b="1" dirty="0"/>
              <a:t>Schooleigen deel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dirty="0" err="1"/>
              <a:t>Levo</a:t>
            </a:r>
            <a:r>
              <a:rPr lang="nl-NL" sz="2400" dirty="0"/>
              <a:t>, ICT, Stedenreis, OSB</a:t>
            </a:r>
            <a:br>
              <a:rPr lang="nl-NL" sz="2400" dirty="0"/>
            </a:br>
            <a:r>
              <a:rPr lang="nl-NL" sz="2400" dirty="0"/>
              <a:t>			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Profieldeel</a:t>
            </a:r>
            <a:br>
              <a:rPr lang="nl-NL" sz="2400" dirty="0"/>
            </a:br>
            <a:r>
              <a:rPr lang="nl-NL" sz="2400" dirty="0"/>
              <a:t>		Vier samenhangende vakken</a:t>
            </a:r>
          </a:p>
          <a:p>
            <a:r>
              <a:rPr lang="nl-NL" sz="2400" b="1" dirty="0">
                <a:solidFill>
                  <a:srgbClr val="FF0000"/>
                </a:solidFill>
              </a:rPr>
              <a:t>Vrije deel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400" dirty="0" err="1"/>
              <a:t>Één</a:t>
            </a:r>
            <a:r>
              <a:rPr lang="nl-NL" sz="2400" dirty="0"/>
              <a:t> vrij te kiezen vak </a:t>
            </a:r>
            <a:br>
              <a:rPr lang="nl-NL" sz="2400" dirty="0"/>
            </a:br>
            <a:r>
              <a:rPr lang="nl-NL" sz="2400" dirty="0"/>
              <a:t>		</a:t>
            </a:r>
            <a:r>
              <a:rPr lang="nl-NL" sz="2000" i="1" dirty="0"/>
              <a:t>(voor een enkeling is ook een extra vrij vak mogelijk)</a:t>
            </a:r>
            <a:endParaRPr lang="nl-NL" sz="2400" i="1" dirty="0"/>
          </a:p>
        </p:txBody>
      </p:sp>
    </p:spTree>
    <p:extLst>
      <p:ext uri="{BB962C8B-B14F-4D97-AF65-F5344CB8AC3E}">
        <p14:creationId xmlns:p14="http://schemas.microsoft.com/office/powerpoint/2010/main" val="280077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924864-27ED-4817-9DFE-F77372A7E0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Profielen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A5FA0F7-D128-431A-9084-AF6D3063E3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95141"/>
            <a:ext cx="8596668" cy="474139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/>
              <a:t>Een profiel is een samenhang van vakken gericht op studies in het vervolgonderwijs.</a:t>
            </a:r>
          </a:p>
          <a:p>
            <a:endParaRPr lang="nl-NL" sz="2400" dirty="0"/>
          </a:p>
          <a:p>
            <a:r>
              <a:rPr lang="nl-NL" sz="2400" b="1" dirty="0">
                <a:solidFill>
                  <a:srgbClr val="FF0000"/>
                </a:solidFill>
              </a:rPr>
              <a:t>C&amp;M</a:t>
            </a:r>
            <a:r>
              <a:rPr lang="nl-NL" sz="2400" dirty="0"/>
              <a:t>		Cultuur en Maatschappij</a:t>
            </a:r>
          </a:p>
          <a:p>
            <a:endParaRPr lang="nl-NL" sz="1100" dirty="0"/>
          </a:p>
          <a:p>
            <a:r>
              <a:rPr lang="nl-NL" sz="2400" b="1" dirty="0">
                <a:solidFill>
                  <a:srgbClr val="FF0000"/>
                </a:solidFill>
              </a:rPr>
              <a:t>E&amp;M	</a:t>
            </a:r>
            <a:r>
              <a:rPr lang="nl-NL" sz="2400" dirty="0"/>
              <a:t>	Economie en Maatschappij</a:t>
            </a:r>
          </a:p>
          <a:p>
            <a:pPr marL="0" indent="0">
              <a:buNone/>
            </a:pPr>
            <a:endParaRPr lang="nl-NL" sz="2400" dirty="0"/>
          </a:p>
          <a:p>
            <a:r>
              <a:rPr lang="nl-NL" sz="2400" b="1" dirty="0">
                <a:solidFill>
                  <a:srgbClr val="FF0000"/>
                </a:solidFill>
              </a:rPr>
              <a:t>N&amp;G</a:t>
            </a:r>
            <a:r>
              <a:rPr lang="nl-NL" sz="2400" dirty="0"/>
              <a:t>		Natuur en Gezondheid</a:t>
            </a:r>
          </a:p>
          <a:p>
            <a:endParaRPr lang="nl-NL" sz="1100" dirty="0"/>
          </a:p>
          <a:p>
            <a:r>
              <a:rPr lang="nl-NL" sz="2400" b="1" dirty="0">
                <a:solidFill>
                  <a:srgbClr val="FF0000"/>
                </a:solidFill>
              </a:rPr>
              <a:t>N&amp;T</a:t>
            </a:r>
            <a:r>
              <a:rPr lang="nl-NL" sz="2400" dirty="0"/>
              <a:t>		Natuur en Techniek</a:t>
            </a:r>
          </a:p>
        </p:txBody>
      </p:sp>
      <p:pic>
        <p:nvPicPr>
          <p:cNvPr id="4" name="Afbeelding 1">
            <a:extLst>
              <a:ext uri="{FF2B5EF4-FFF2-40B4-BE49-F238E27FC236}">
                <a16:creationId xmlns:a16="http://schemas.microsoft.com/office/drawing/2014/main" id="{F7577492-257B-4E29-B24E-362B58D020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69" y="2892428"/>
            <a:ext cx="1971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2">
            <a:extLst>
              <a:ext uri="{FF2B5EF4-FFF2-40B4-BE49-F238E27FC236}">
                <a16:creationId xmlns:a16="http://schemas.microsoft.com/office/drawing/2014/main" id="{631DBB34-EB08-4A05-AFC7-419635CF2C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70" y="3596481"/>
            <a:ext cx="1971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Afbeelding 4">
            <a:extLst>
              <a:ext uri="{FF2B5EF4-FFF2-40B4-BE49-F238E27FC236}">
                <a16:creationId xmlns:a16="http://schemas.microsoft.com/office/drawing/2014/main" id="{E2F36FF6-B741-430D-B224-E2E37AE5B9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4220" y="4715677"/>
            <a:ext cx="1971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Afbeelding 5">
            <a:extLst>
              <a:ext uri="{FF2B5EF4-FFF2-40B4-BE49-F238E27FC236}">
                <a16:creationId xmlns:a16="http://schemas.microsoft.com/office/drawing/2014/main" id="{02FFBC3C-0995-4127-95D3-94A04845954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870" y="5376868"/>
            <a:ext cx="1971675" cy="95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444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D27B8F-69D4-468B-AF5E-6CA720BBC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Cultuur en Maatschappij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ACB9631-05FA-40D3-902A-041997FDB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6922"/>
            <a:ext cx="9330579" cy="4900968"/>
          </a:xfrm>
        </p:spPr>
        <p:txBody>
          <a:bodyPr>
            <a:noAutofit/>
          </a:bodyPr>
          <a:lstStyle/>
          <a:p>
            <a:r>
              <a:rPr lang="nl-NL" sz="2400" dirty="0"/>
              <a:t>Verplicht:	</a:t>
            </a:r>
            <a:r>
              <a:rPr lang="nl-NL" sz="2400" b="1" dirty="0">
                <a:solidFill>
                  <a:srgbClr val="FF0000"/>
                </a:solidFill>
              </a:rPr>
              <a:t>Geschiedenis</a:t>
            </a:r>
          </a:p>
          <a:p>
            <a:r>
              <a:rPr lang="nl-NL" sz="2400" dirty="0"/>
              <a:t>Keuze:		Tweede moderne vreemde taal</a:t>
            </a:r>
            <a:br>
              <a:rPr lang="nl-NL" sz="2400" dirty="0"/>
            </a:br>
            <a:r>
              <a:rPr lang="nl-NL" sz="2400" dirty="0"/>
              <a:t>				</a:t>
            </a:r>
            <a:r>
              <a:rPr lang="nl-NL" sz="2400" b="1" dirty="0">
                <a:solidFill>
                  <a:srgbClr val="FF0000"/>
                </a:solidFill>
              </a:rPr>
              <a:t>Frans</a:t>
            </a:r>
            <a:r>
              <a:rPr lang="nl-NL" sz="2400" dirty="0"/>
              <a:t> of </a:t>
            </a:r>
            <a:r>
              <a:rPr lang="nl-NL" sz="2400" b="1" dirty="0">
                <a:solidFill>
                  <a:srgbClr val="FF0000"/>
                </a:solidFill>
              </a:rPr>
              <a:t>Duits</a:t>
            </a:r>
            <a:r>
              <a:rPr lang="nl-NL" sz="2400" dirty="0"/>
              <a:t>			</a:t>
            </a:r>
          </a:p>
          <a:p>
            <a:r>
              <a:rPr lang="nl-NL" sz="2400" dirty="0"/>
              <a:t>Keuze:		</a:t>
            </a:r>
            <a:r>
              <a:rPr lang="nl-NL" sz="2400" dirty="0" err="1"/>
              <a:t>Maatschappijvak</a:t>
            </a:r>
            <a:br>
              <a:rPr lang="nl-NL" sz="2400" dirty="0"/>
            </a:br>
            <a:r>
              <a:rPr lang="nl-NL" sz="2400" dirty="0"/>
              <a:t>				</a:t>
            </a:r>
            <a:r>
              <a:rPr lang="nl-NL" sz="2400" b="1" dirty="0">
                <a:solidFill>
                  <a:srgbClr val="FF0000"/>
                </a:solidFill>
              </a:rPr>
              <a:t>Aardrijkskunde</a:t>
            </a:r>
            <a:r>
              <a:rPr lang="nl-NL" sz="2400" dirty="0"/>
              <a:t>, </a:t>
            </a:r>
            <a:r>
              <a:rPr lang="nl-NL" sz="2400" b="1" dirty="0" err="1">
                <a:solidFill>
                  <a:srgbClr val="FF0000"/>
                </a:solidFill>
              </a:rPr>
              <a:t>Maatschappijwetensch</a:t>
            </a:r>
            <a:r>
              <a:rPr lang="nl-NL" sz="2400" b="1" dirty="0">
                <a:solidFill>
                  <a:srgbClr val="FF0000"/>
                </a:solidFill>
              </a:rPr>
              <a:t>.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Economie</a:t>
            </a:r>
            <a:endParaRPr lang="nl-NL" sz="2400" dirty="0"/>
          </a:p>
          <a:p>
            <a:r>
              <a:rPr lang="nl-NL" sz="2400" dirty="0"/>
              <a:t>Keuze:		Cultuurvak</a:t>
            </a:r>
            <a:br>
              <a:rPr lang="nl-NL" sz="2400" dirty="0"/>
            </a:br>
            <a:r>
              <a:rPr lang="nl-NL" sz="2400" dirty="0"/>
              <a:t>				</a:t>
            </a:r>
            <a:r>
              <a:rPr lang="nl-NL" sz="2400" b="1" dirty="0">
                <a:solidFill>
                  <a:srgbClr val="FF0000"/>
                </a:solidFill>
              </a:rPr>
              <a:t>Frans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Duits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tekenen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muziek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handvaardigheid</a:t>
            </a:r>
          </a:p>
          <a:p>
            <a:pPr marL="0" indent="0">
              <a:buNone/>
            </a:pPr>
            <a:endParaRPr lang="nl-NL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2400" i="1" dirty="0"/>
              <a:t>Hbo: Talen, kunst, opvoeding, reclame, communicatie, maatschappelijk, cultuur, horeca / toerisme (met </a:t>
            </a:r>
            <a:r>
              <a:rPr lang="nl-NL" sz="2400" i="1" dirty="0" err="1"/>
              <a:t>econ</a:t>
            </a:r>
            <a:r>
              <a:rPr lang="nl-NL" sz="2400" i="1" dirty="0"/>
              <a:t>), psychologie (met </a:t>
            </a:r>
            <a:r>
              <a:rPr lang="nl-NL" sz="2400" i="1" dirty="0" err="1"/>
              <a:t>wisk</a:t>
            </a:r>
            <a:r>
              <a:rPr lang="nl-NL" sz="2400" i="1" dirty="0"/>
              <a:t>)</a:t>
            </a:r>
          </a:p>
          <a:p>
            <a:pPr marL="0" indent="0">
              <a:buNone/>
            </a:pPr>
            <a:endParaRPr lang="nl-NL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4082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5A3B89-90DE-469A-A32F-A9DA58C60D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Economie &amp; Maatschappij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7635FB9-5364-4A03-BD67-0A0EBD05B1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956" y="1731005"/>
            <a:ext cx="9695934" cy="4890950"/>
          </a:xfrm>
        </p:spPr>
        <p:txBody>
          <a:bodyPr>
            <a:noAutofit/>
          </a:bodyPr>
          <a:lstStyle/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Geschiedenis</a:t>
            </a:r>
          </a:p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Economie</a:t>
            </a:r>
            <a:endParaRPr lang="nl-NL" sz="2400" dirty="0"/>
          </a:p>
          <a:p>
            <a:r>
              <a:rPr lang="nl-NL" sz="2400" dirty="0"/>
              <a:t>Keuze:			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A</a:t>
            </a:r>
            <a:r>
              <a:rPr lang="nl-NL" sz="2400" dirty="0"/>
              <a:t> of 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B</a:t>
            </a:r>
            <a:endParaRPr lang="nl-NL" sz="2400" dirty="0"/>
          </a:p>
          <a:p>
            <a:r>
              <a:rPr lang="nl-NL" sz="2400" dirty="0"/>
              <a:t>Keuze:			</a:t>
            </a:r>
            <a:r>
              <a:rPr lang="nl-NL" sz="2400" dirty="0" err="1"/>
              <a:t>Maatschappijvak</a:t>
            </a:r>
            <a:br>
              <a:rPr lang="nl-NL" sz="2400" dirty="0"/>
            </a:br>
            <a:r>
              <a:rPr lang="nl-NL" sz="2400" dirty="0"/>
              <a:t>					</a:t>
            </a:r>
            <a:r>
              <a:rPr lang="nl-NL" sz="2400" b="1" dirty="0">
                <a:solidFill>
                  <a:srgbClr val="FF0000"/>
                </a:solidFill>
              </a:rPr>
              <a:t>Frans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Duits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aardrijkskunde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bedrijfseconomie</a:t>
            </a:r>
            <a:br>
              <a:rPr lang="nl-NL" sz="2400" dirty="0"/>
            </a:br>
            <a:r>
              <a:rPr lang="nl-NL" sz="2400" dirty="0"/>
              <a:t>					of </a:t>
            </a:r>
            <a:r>
              <a:rPr lang="nl-NL" sz="2400" b="1" dirty="0">
                <a:solidFill>
                  <a:srgbClr val="FF0000"/>
                </a:solidFill>
              </a:rPr>
              <a:t>maatschappijwetenschappen</a:t>
            </a:r>
            <a:r>
              <a:rPr lang="nl-NL" sz="2400" dirty="0"/>
              <a:t> 					</a:t>
            </a:r>
            <a:endParaRPr lang="nl-NL" sz="2400" b="1" dirty="0">
              <a:solidFill>
                <a:srgbClr val="FF0000"/>
              </a:solidFill>
            </a:endParaRPr>
          </a:p>
          <a:p>
            <a:endParaRPr lang="nl-NL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2400" i="1" dirty="0"/>
              <a:t>Hbo: economie, handel, financieel, administratie, bestuur, </a:t>
            </a:r>
            <a:br>
              <a:rPr lang="nl-NL" sz="2400" i="1" dirty="0"/>
            </a:br>
            <a:r>
              <a:rPr lang="nl-NL" sz="2400" i="1" dirty="0"/>
              <a:t>beleid, maatschappelijk, management, toerisme / horeca (met taal)</a:t>
            </a:r>
          </a:p>
        </p:txBody>
      </p:sp>
    </p:spTree>
    <p:extLst>
      <p:ext uri="{BB962C8B-B14F-4D97-AF65-F5344CB8AC3E}">
        <p14:creationId xmlns:p14="http://schemas.microsoft.com/office/powerpoint/2010/main" val="8649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F66F7A-8EFA-4239-9A3A-5BCDF3425C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 en Gezondheid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788D53B-4D13-4CDA-802E-C1D905073A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810785"/>
            <a:ext cx="8596668" cy="3880773"/>
          </a:xfrm>
        </p:spPr>
        <p:txBody>
          <a:bodyPr>
            <a:noAutofit/>
          </a:bodyPr>
          <a:lstStyle/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Biologie</a:t>
            </a:r>
          </a:p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Scheikunde</a:t>
            </a:r>
            <a:endParaRPr lang="nl-NL" sz="2400" dirty="0"/>
          </a:p>
          <a:p>
            <a:r>
              <a:rPr lang="nl-NL" sz="2400" dirty="0"/>
              <a:t>Keuze:			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A</a:t>
            </a:r>
            <a:r>
              <a:rPr lang="nl-NL" sz="2400" dirty="0"/>
              <a:t> of 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B</a:t>
            </a:r>
            <a:endParaRPr lang="nl-NL" sz="2400" dirty="0"/>
          </a:p>
          <a:p>
            <a:r>
              <a:rPr lang="nl-NL" sz="2400" dirty="0"/>
              <a:t>Keuze:			</a:t>
            </a:r>
            <a:r>
              <a:rPr lang="nl-NL" sz="2400" dirty="0" err="1"/>
              <a:t>Natuurvak</a:t>
            </a:r>
            <a:br>
              <a:rPr lang="nl-NL" sz="2400" dirty="0"/>
            </a:br>
            <a:r>
              <a:rPr lang="nl-NL" sz="2400" dirty="0"/>
              <a:t>					</a:t>
            </a:r>
            <a:r>
              <a:rPr lang="nl-NL" sz="2400" b="1" dirty="0">
                <a:solidFill>
                  <a:srgbClr val="FF0000"/>
                </a:solidFill>
              </a:rPr>
              <a:t>Natuurkunde</a:t>
            </a:r>
            <a:r>
              <a:rPr lang="nl-NL" sz="2400" dirty="0"/>
              <a:t> of </a:t>
            </a:r>
            <a:r>
              <a:rPr lang="nl-NL" sz="2400" b="1" dirty="0">
                <a:solidFill>
                  <a:srgbClr val="FF0000"/>
                </a:solidFill>
              </a:rPr>
              <a:t>Aardrijkskunde</a:t>
            </a:r>
          </a:p>
          <a:p>
            <a:endParaRPr lang="nl-NL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2400" i="1" dirty="0"/>
              <a:t>Hbo: gezondheidszorg, plant en dier, </a:t>
            </a:r>
            <a:br>
              <a:rPr lang="nl-NL" sz="2400" i="1" dirty="0"/>
            </a:br>
            <a:r>
              <a:rPr lang="nl-NL" sz="2400" i="1" dirty="0"/>
              <a:t>agrarische sector, milieu, voeding, onderzoek</a:t>
            </a:r>
          </a:p>
        </p:txBody>
      </p:sp>
    </p:spTree>
    <p:extLst>
      <p:ext uri="{BB962C8B-B14F-4D97-AF65-F5344CB8AC3E}">
        <p14:creationId xmlns:p14="http://schemas.microsoft.com/office/powerpoint/2010/main" val="2634671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DA4E087-5543-442F-B707-0665203CD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Natuur &amp; Techniek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DE9BF9A-9EFE-4D4E-9CC0-B97427901D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773964"/>
            <a:ext cx="8596668" cy="3880773"/>
          </a:xfrm>
        </p:spPr>
        <p:txBody>
          <a:bodyPr>
            <a:noAutofit/>
          </a:bodyPr>
          <a:lstStyle/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Natuurkunde</a:t>
            </a:r>
          </a:p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Scheikunde</a:t>
            </a:r>
          </a:p>
          <a:p>
            <a:r>
              <a:rPr lang="nl-NL" sz="2400" dirty="0"/>
              <a:t>Verplicht:		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B</a:t>
            </a:r>
            <a:endParaRPr lang="nl-NL" sz="2400" dirty="0"/>
          </a:p>
          <a:p>
            <a:r>
              <a:rPr lang="nl-NL" sz="2400" dirty="0"/>
              <a:t>Keuze:			</a:t>
            </a:r>
            <a:r>
              <a:rPr lang="nl-NL" sz="2400" dirty="0" err="1"/>
              <a:t>Natuurvak</a:t>
            </a:r>
            <a:r>
              <a:rPr lang="nl-NL" sz="2400" dirty="0"/>
              <a:t> / Technisch vak</a:t>
            </a:r>
            <a:br>
              <a:rPr lang="nl-NL" sz="2400" dirty="0"/>
            </a:br>
            <a:r>
              <a:rPr lang="nl-NL" sz="2400" dirty="0"/>
              <a:t>					</a:t>
            </a:r>
            <a:r>
              <a:rPr lang="nl-NL" sz="2400" b="1" dirty="0">
                <a:solidFill>
                  <a:srgbClr val="FF0000"/>
                </a:solidFill>
              </a:rPr>
              <a:t>Biologie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Wiskunde</a:t>
            </a:r>
            <a:r>
              <a:rPr lang="nl-NL" sz="2400" dirty="0"/>
              <a:t> </a:t>
            </a:r>
            <a:r>
              <a:rPr lang="nl-NL" sz="2400" b="1" dirty="0">
                <a:solidFill>
                  <a:srgbClr val="FF0000"/>
                </a:solidFill>
              </a:rPr>
              <a:t>D</a:t>
            </a:r>
            <a:r>
              <a:rPr lang="nl-NL" sz="2400" dirty="0"/>
              <a:t>, </a:t>
            </a:r>
            <a:r>
              <a:rPr lang="nl-NL" sz="2400" b="1" dirty="0">
                <a:solidFill>
                  <a:srgbClr val="FF0000"/>
                </a:solidFill>
              </a:rPr>
              <a:t>Informatica</a:t>
            </a:r>
          </a:p>
          <a:p>
            <a:pPr marL="0" indent="0">
              <a:buNone/>
            </a:pPr>
            <a:endParaRPr lang="nl-NL" sz="2400" b="1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nl-NL" sz="2400" i="1" dirty="0">
                <a:solidFill>
                  <a:schemeClr val="tx1"/>
                </a:solidFill>
              </a:rPr>
              <a:t>Hbo: Technisch, onderzoek, natuur, laboratorium, informatica, bouwsector.</a:t>
            </a:r>
          </a:p>
        </p:txBody>
      </p:sp>
    </p:spTree>
    <p:extLst>
      <p:ext uri="{BB962C8B-B14F-4D97-AF65-F5344CB8AC3E}">
        <p14:creationId xmlns:p14="http://schemas.microsoft.com/office/powerpoint/2010/main" val="768559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4127</TotalTime>
  <Words>1348</Words>
  <Application>Microsoft Office PowerPoint</Application>
  <PresentationFormat>Breedbeeld</PresentationFormat>
  <Paragraphs>176</Paragraphs>
  <Slides>20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20</vt:i4>
      </vt:variant>
    </vt:vector>
  </HeadingPairs>
  <TitlesOfParts>
    <vt:vector size="27" baseType="lpstr">
      <vt:lpstr>Arial</vt:lpstr>
      <vt:lpstr>Calibri</vt:lpstr>
      <vt:lpstr>Trebuchet MS</vt:lpstr>
      <vt:lpstr>Verdana</vt:lpstr>
      <vt:lpstr>Wingdings</vt:lpstr>
      <vt:lpstr>Wingdings 3</vt:lpstr>
      <vt:lpstr>Facet</vt:lpstr>
      <vt:lpstr>Voorlichtingsavond Mavo 4 – Havo 4</vt:lpstr>
      <vt:lpstr>Onderwerpen</vt:lpstr>
      <vt:lpstr>Kiezen: nadenken over jezelf en de opties</vt:lpstr>
      <vt:lpstr>Hoe ziet het profiel eruit?</vt:lpstr>
      <vt:lpstr>Profielen</vt:lpstr>
      <vt:lpstr>Cultuur en Maatschappij</vt:lpstr>
      <vt:lpstr>Economie &amp; Maatschappij</vt:lpstr>
      <vt:lpstr>Natuur en Gezondheid</vt:lpstr>
      <vt:lpstr>Natuur &amp; Techniek</vt:lpstr>
      <vt:lpstr>Vrij vak</vt:lpstr>
      <vt:lpstr>Vakken waarmee je kunt starten in havo 4</vt:lpstr>
      <vt:lpstr>Vakkenpakket</vt:lpstr>
      <vt:lpstr>Leerling 1</vt:lpstr>
      <vt:lpstr>Leerling 2</vt:lpstr>
      <vt:lpstr>Waarom kies je een vak?</vt:lpstr>
      <vt:lpstr>Verbreding voor vervolgonderwijs</vt:lpstr>
      <vt:lpstr>Toelating en advies</vt:lpstr>
      <vt:lpstr>Procedure overstap Havo</vt:lpstr>
      <vt:lpstr>Vaardigheden bovenbouw havo </vt:lpstr>
      <vt:lpstr>Bedankt voor uw aandacht!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Voorlichtingsavond VMBO TL 4 – Havo 4</dc:title>
  <dc:creator>Oude, Chiel de</dc:creator>
  <cp:lastModifiedBy>Oude, Chiel de</cp:lastModifiedBy>
  <cp:revision>12</cp:revision>
  <dcterms:created xsi:type="dcterms:W3CDTF">2020-12-03T12:57:46Z</dcterms:created>
  <dcterms:modified xsi:type="dcterms:W3CDTF">2022-12-08T19:29:31Z</dcterms:modified>
</cp:coreProperties>
</file>